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9" r:id="rId1"/>
    <p:sldMasterId id="2147483782" r:id="rId2"/>
  </p:sldMasterIdLst>
  <p:notesMasterIdLst>
    <p:notesMasterId r:id="rId54"/>
  </p:notesMasterIdLst>
  <p:handoutMasterIdLst>
    <p:handoutMasterId r:id="rId55"/>
  </p:handoutMasterIdLst>
  <p:sldIdLst>
    <p:sldId id="256" r:id="rId3"/>
    <p:sldId id="331" r:id="rId4"/>
    <p:sldId id="265" r:id="rId5"/>
    <p:sldId id="267" r:id="rId6"/>
    <p:sldId id="280" r:id="rId7"/>
    <p:sldId id="332" r:id="rId8"/>
    <p:sldId id="334" r:id="rId9"/>
    <p:sldId id="333" r:id="rId10"/>
    <p:sldId id="269" r:id="rId11"/>
    <p:sldId id="270" r:id="rId12"/>
    <p:sldId id="271" r:id="rId13"/>
    <p:sldId id="272" r:id="rId14"/>
    <p:sldId id="274" r:id="rId15"/>
    <p:sldId id="273" r:id="rId16"/>
    <p:sldId id="276" r:id="rId17"/>
    <p:sldId id="275" r:id="rId18"/>
    <p:sldId id="278" r:id="rId19"/>
    <p:sldId id="277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1" r:id="rId29"/>
    <p:sldId id="292" r:id="rId30"/>
    <p:sldId id="293" r:id="rId31"/>
    <p:sldId id="294" r:id="rId32"/>
    <p:sldId id="295" r:id="rId33"/>
    <p:sldId id="297" r:id="rId34"/>
    <p:sldId id="296" r:id="rId35"/>
    <p:sldId id="299" r:id="rId36"/>
    <p:sldId id="303" r:id="rId37"/>
    <p:sldId id="304" r:id="rId38"/>
    <p:sldId id="308" r:id="rId39"/>
    <p:sldId id="310" r:id="rId40"/>
    <p:sldId id="312" r:id="rId41"/>
    <p:sldId id="313" r:id="rId42"/>
    <p:sldId id="316" r:id="rId43"/>
    <p:sldId id="317" r:id="rId44"/>
    <p:sldId id="318" r:id="rId45"/>
    <p:sldId id="319" r:id="rId46"/>
    <p:sldId id="322" r:id="rId47"/>
    <p:sldId id="323" r:id="rId48"/>
    <p:sldId id="324" r:id="rId49"/>
    <p:sldId id="326" r:id="rId50"/>
    <p:sldId id="327" r:id="rId51"/>
    <p:sldId id="281" r:id="rId52"/>
    <p:sldId id="279" r:id="rId53"/>
  </p:sldIdLst>
  <p:sldSz cx="9144000" cy="5143500" type="screen16x9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8BD500E-C1D9-4A6F-AC88-96CEAC16E4B8}">
          <p14:sldIdLst>
            <p14:sldId id="256"/>
          </p14:sldIdLst>
        </p14:section>
        <p14:section name="Введение" id="{752CBE3A-612C-4BE6-BFA8-034F3FBBB92A}">
          <p14:sldIdLst>
            <p14:sldId id="331"/>
            <p14:sldId id="265"/>
            <p14:sldId id="267"/>
            <p14:sldId id="280"/>
            <p14:sldId id="332"/>
            <p14:sldId id="334"/>
            <p14:sldId id="333"/>
            <p14:sldId id="269"/>
            <p14:sldId id="270"/>
            <p14:sldId id="271"/>
            <p14:sldId id="272"/>
            <p14:sldId id="274"/>
            <p14:sldId id="273"/>
            <p14:sldId id="276"/>
            <p14:sldId id="275"/>
            <p14:sldId id="278"/>
            <p14:sldId id="277"/>
          </p14:sldIdLst>
        </p14:section>
        <p14:section name="История" id="{ABEB3877-87A8-43DC-A70B-B9B24CAB8A9A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294"/>
            <p14:sldId id="295"/>
            <p14:sldId id="297"/>
            <p14:sldId id="296"/>
            <p14:sldId id="299"/>
            <p14:sldId id="303"/>
            <p14:sldId id="304"/>
            <p14:sldId id="308"/>
            <p14:sldId id="310"/>
            <p14:sldId id="312"/>
            <p14:sldId id="313"/>
            <p14:sldId id="316"/>
            <p14:sldId id="317"/>
            <p14:sldId id="318"/>
            <p14:sldId id="319"/>
            <p14:sldId id="322"/>
            <p14:sldId id="323"/>
            <p14:sldId id="324"/>
            <p14:sldId id="326"/>
            <p14:sldId id="327"/>
          </p14:sldIdLst>
        </p14:section>
        <p14:section name="Основы машинного обучения" id="{6D6AF83F-2C48-4A1C-AA4E-6B2FF27DA832}">
          <p14:sldIdLst>
            <p14:sldId id="281"/>
          </p14:sldIdLst>
        </p14:section>
        <p14:section name="Концовка" id="{E97EF224-7222-4805-9381-B7A4DB0B7CA7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4294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/>
  </p:normalViewPr>
  <p:slideViewPr>
    <p:cSldViewPr snapToGrid="0" snapToObjects="1">
      <p:cViewPr varScale="1">
        <p:scale>
          <a:sx n="152" d="100"/>
          <a:sy n="152" d="100"/>
        </p:scale>
        <p:origin x="144" y="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2778F-E781-3C45-9D29-B7BE6E4A4889}" type="datetimeFigureOut">
              <a:rPr lang="ru-RU" smtClean="0"/>
              <a:t>21.02.2019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36B79-7319-A04F-B4BF-2BD5E2870E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4879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86FC7-3C26-3948-9F5E-609DA379BAB4}" type="datetimeFigureOut">
              <a:rPr lang="ru-RU" smtClean="0"/>
              <a:t>21.02.2019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F1DBC-FD75-5A4A-B9C0-060B6EEF93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267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B0A16-ED08-0049-A671-2501953270AE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3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5775-658B-4548-B588-F2E808ACFC46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38988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0271"/>
            <a:ext cx="1971675" cy="435887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272"/>
            <a:ext cx="5800725" cy="435887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5775-658B-4548-B588-F2E808ACFC46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49286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194229"/>
            <a:ext cx="7514725" cy="6517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109" b="1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Напишите здесь тему вашего занятия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3920" y="4697332"/>
            <a:ext cx="38045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  <a:latin typeface="HelveticaNeueCyr" panose="02000503040000020004" pitchFamily="50" charset="-52"/>
              </a:defRPr>
            </a:lvl1pPr>
          </a:lstStyle>
          <a:p>
            <a:fld id="{1408683E-08AF-4C3A-BE40-2D9C57A20CF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11461" y="1186834"/>
            <a:ext cx="7527726" cy="3450481"/>
          </a:xfrm>
          <a:prstGeom prst="rect">
            <a:avLst/>
          </a:prstGeom>
        </p:spPr>
        <p:txBody>
          <a:bodyPr anchor="t"/>
          <a:lstStyle>
            <a:lvl1pPr marL="342892" indent="-342892">
              <a:lnSpc>
                <a:spcPct val="90000"/>
              </a:lnSpc>
              <a:buFont typeface="+mj-lt"/>
              <a:buAutoNum type="arabicPeriod"/>
              <a:defRPr sz="1575" b="0" baseline="0">
                <a:latin typeface="Helvetica"/>
                <a:cs typeface="Helvetica"/>
              </a:defRPr>
            </a:lvl1pPr>
            <a:lvl2pPr marL="523862" indent="-257168">
              <a:lnSpc>
                <a:spcPct val="90000"/>
              </a:lnSpc>
              <a:buFont typeface="+mj-lt"/>
              <a:buAutoNum type="arabicPeriod"/>
              <a:defRPr sz="1350">
                <a:latin typeface="PF Isotext Pro" panose="02000500000000020004" pitchFamily="2" charset="0"/>
              </a:defRPr>
            </a:lvl2pPr>
            <a:lvl3pPr marL="800080" indent="-257168">
              <a:lnSpc>
                <a:spcPct val="90000"/>
              </a:lnSpc>
              <a:buFont typeface="+mj-lt"/>
              <a:buAutoNum type="arabicPeriod"/>
              <a:defRPr sz="1200">
                <a:latin typeface="PF Isotext Pro" panose="02000500000000020004" pitchFamily="2" charset="0"/>
              </a:defRPr>
            </a:lvl3pPr>
            <a:lvl4pPr marL="1066773" indent="-257168">
              <a:lnSpc>
                <a:spcPct val="90000"/>
              </a:lnSpc>
              <a:buFont typeface="+mj-lt"/>
              <a:buAutoNum type="arabicPeriod"/>
              <a:defRPr sz="1200">
                <a:latin typeface="PF Isotext Pro" panose="02000500000000020004" pitchFamily="2" charset="0"/>
              </a:defRPr>
            </a:lvl4pPr>
            <a:lvl5pPr marL="1333467" indent="-257168">
              <a:lnSpc>
                <a:spcPct val="90000"/>
              </a:lnSpc>
              <a:buFont typeface="+mj-lt"/>
              <a:buAutoNum type="arabicPeriod"/>
              <a:defRPr sz="12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Содержание презентации помогает в дальнейшей навигации по материалу. Просто укажите основные темы, которые вы хотели бы разобрать со студентами.</a:t>
            </a:r>
          </a:p>
          <a:p>
            <a:pPr lvl="0"/>
            <a:endParaRPr lang="ru-RU" dirty="0" smtClean="0"/>
          </a:p>
        </p:txBody>
      </p:sp>
      <p:grpSp>
        <p:nvGrpSpPr>
          <p:cNvPr id="5" name="Group 11"/>
          <p:cNvGrpSpPr/>
          <p:nvPr userDrawn="1"/>
        </p:nvGrpSpPr>
        <p:grpSpPr>
          <a:xfrm>
            <a:off x="8522664" y="4691444"/>
            <a:ext cx="393192" cy="294894"/>
            <a:chOff x="8532189" y="5068824"/>
            <a:chExt cx="393192" cy="393192"/>
          </a:xfrm>
        </p:grpSpPr>
        <p:sp>
          <p:nvSpPr>
            <p:cNvPr id="7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905117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B0A16-ED08-0049-A671-2501953270AE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654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C08A-E84B-9549-BA92-4E7F2CC65073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195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BFAA-8E48-904C-B745-28743F7304EC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16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D9F-765E-9842-A3DB-D6E54267AA18}" type="datetime1">
              <a:rPr lang="ru-RU" smtClean="0"/>
              <a:t>21.02.2019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746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D76-862C-1A40-B919-E9CF6F252A82}" type="datetime1">
              <a:rPr lang="ru-RU" smtClean="0"/>
              <a:t>21.02.2019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898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1BD3-03B9-2743-BCC1-F07192CD7D21}" type="datetime1">
              <a:rPr lang="ru-RU" smtClean="0"/>
              <a:t>21.02.2019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4051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5775-658B-4548-B588-F2E808ACFC46}" type="datetime1">
              <a:rPr lang="ru-RU" smtClean="0"/>
              <a:t>21.02.2019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21104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3C08A-E84B-9549-BA92-4E7F2CC65073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589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F733-F508-F940-B88B-43CA13B396BE}" type="datetime1">
              <a:rPr lang="ru-RU" smtClean="0"/>
              <a:t>21.02.2019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765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404F-2DD9-5C42-BDE7-F2E4EAED2FEA}" type="datetime1">
              <a:rPr lang="ru-RU" smtClean="0"/>
              <a:t>21.02.2019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591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5775-658B-4548-B588-F2E808ACFC46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932513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5775-658B-4548-B588-F2E808ACFC46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33799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92147" y="194229"/>
            <a:ext cx="7514725" cy="6517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109" b="1">
                <a:solidFill>
                  <a:srgbClr val="C1010D"/>
                </a:solidFill>
                <a:latin typeface="HelveticaNeueCyr" panose="02000503040000020004" pitchFamily="50" charset="-52"/>
              </a:defRPr>
            </a:lvl1pPr>
          </a:lstStyle>
          <a:p>
            <a:r>
              <a:rPr lang="ru-RU" dirty="0" smtClean="0"/>
              <a:t>Напишите здесь тему вашего занятия</a:t>
            </a:r>
            <a:endParaRPr lang="ru-RU" dirty="0"/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11461" y="1186834"/>
            <a:ext cx="7527726" cy="3450481"/>
          </a:xfrm>
          <a:prstGeom prst="rect">
            <a:avLst/>
          </a:prstGeom>
        </p:spPr>
        <p:txBody>
          <a:bodyPr anchor="t"/>
          <a:lstStyle>
            <a:lvl1pPr marL="342892" indent="-342892">
              <a:lnSpc>
                <a:spcPct val="90000"/>
              </a:lnSpc>
              <a:buFont typeface="+mj-lt"/>
              <a:buAutoNum type="arabicPeriod"/>
              <a:defRPr sz="1575" b="0" baseline="0">
                <a:latin typeface="Helvetica"/>
                <a:cs typeface="Helvetica"/>
              </a:defRPr>
            </a:lvl1pPr>
            <a:lvl2pPr marL="523862" indent="-257168">
              <a:lnSpc>
                <a:spcPct val="90000"/>
              </a:lnSpc>
              <a:buFont typeface="+mj-lt"/>
              <a:buAutoNum type="arabicPeriod"/>
              <a:defRPr sz="1350">
                <a:latin typeface="PF Isotext Pro" panose="02000500000000020004" pitchFamily="2" charset="0"/>
              </a:defRPr>
            </a:lvl2pPr>
            <a:lvl3pPr marL="800080" indent="-257168">
              <a:lnSpc>
                <a:spcPct val="90000"/>
              </a:lnSpc>
              <a:buFont typeface="+mj-lt"/>
              <a:buAutoNum type="arabicPeriod"/>
              <a:defRPr sz="1200">
                <a:latin typeface="PF Isotext Pro" panose="02000500000000020004" pitchFamily="2" charset="0"/>
              </a:defRPr>
            </a:lvl3pPr>
            <a:lvl4pPr marL="1066773" indent="-257168">
              <a:lnSpc>
                <a:spcPct val="90000"/>
              </a:lnSpc>
              <a:buFont typeface="+mj-lt"/>
              <a:buAutoNum type="arabicPeriod"/>
              <a:defRPr sz="1200">
                <a:latin typeface="PF Isotext Pro" panose="02000500000000020004" pitchFamily="2" charset="0"/>
              </a:defRPr>
            </a:lvl4pPr>
            <a:lvl5pPr marL="1333467" indent="-257168">
              <a:lnSpc>
                <a:spcPct val="90000"/>
              </a:lnSpc>
              <a:buFont typeface="+mj-lt"/>
              <a:buAutoNum type="arabicPeriod"/>
              <a:defRPr sz="1200">
                <a:latin typeface="PF Isotext Pro" panose="02000500000000020004" pitchFamily="2" charset="0"/>
              </a:defRPr>
            </a:lvl5pPr>
          </a:lstStyle>
          <a:p>
            <a:pPr lvl="0"/>
            <a:r>
              <a:rPr lang="ru-RU" dirty="0" smtClean="0"/>
              <a:t>Содержание презентации помогает в дальнейшей навигации по материалу. Просто укажите основные темы, которые вы хотели бы разобрать со студентами.</a:t>
            </a:r>
          </a:p>
          <a:p>
            <a:pPr lvl="0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61181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BFAA-8E48-904C-B745-28743F7304EC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22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0"/>
            <a:ext cx="3886200" cy="326350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0"/>
            <a:ext cx="3886200" cy="326350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FD9F-765E-9842-A3DB-D6E54267AA18}" type="datetime1">
              <a:rPr lang="ru-RU" smtClean="0"/>
              <a:t>21.02.2019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6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3"/>
            <a:ext cx="3867150" cy="276039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388"/>
            <a:ext cx="3886201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663"/>
            <a:ext cx="3886201" cy="276039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4DD76-862C-1A40-B919-E9CF6F252A82}" type="datetime1">
              <a:rPr lang="ru-RU" smtClean="0"/>
              <a:t>21.02.2019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5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1BD3-03B9-2743-BCC1-F07192CD7D21}" type="datetime1">
              <a:rPr lang="ru-RU" smtClean="0"/>
              <a:t>21.02.2019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5775-658B-4548-B588-F2E808ACFC46}" type="datetime1">
              <a:rPr lang="ru-RU" smtClean="0"/>
              <a:t>21.02.2019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91290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F733-F508-F940-B88B-43CA13B396BE}" type="datetime1">
              <a:rPr lang="ru-RU" smtClean="0"/>
              <a:t>21.02.2019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12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404F-2DD9-5C42-BDE7-F2E4EAED2FEA}" type="datetime1">
              <a:rPr lang="ru-RU" smtClean="0"/>
              <a:t>21.02.2019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7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0C5775-658B-4548-B588-F2E808ACFC46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52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C5775-658B-4548-B588-F2E808ACFC46}" type="datetime1">
              <a:rPr lang="ru-RU" smtClean="0"/>
              <a:t>21.02.2019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153EF-2EBA-DF40-987E-2ACCFBF5C9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56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jpg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2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0.gif"/><Relationship Id="rId5" Type="http://schemas.openxmlformats.org/officeDocument/2006/relationships/slideLayout" Target="../slideLayouts/slideLayout14.xml"/><Relationship Id="rId4" Type="http://schemas.openxmlformats.org/officeDocument/2006/relationships/audio" Target="../media/media2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tv85BZ" TargetMode="External"/><Relationship Id="rId2" Type="http://schemas.openxmlformats.org/officeDocument/2006/relationships/hyperlink" Target="https://track.mail.ru/blog/view/202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Voropaev@corp.mail.ru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EnUhQa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5"/>
          <p:cNvSpPr txBox="1">
            <a:spLocks/>
          </p:cNvSpPr>
          <p:nvPr/>
        </p:nvSpPr>
        <p:spPr>
          <a:xfrm>
            <a:off x="506469" y="1430104"/>
            <a:ext cx="6231568" cy="1618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800" dirty="0" smtClean="0">
                <a:latin typeface="Arial Black"/>
                <a:cs typeface="Arial Black"/>
              </a:rPr>
              <a:t>Нейронные сети</a:t>
            </a:r>
            <a:endParaRPr lang="ru-RU" sz="5800" dirty="0">
              <a:latin typeface="Arial Black"/>
              <a:cs typeface="Arial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2376" y="4509503"/>
            <a:ext cx="435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Arial"/>
                <a:cs typeface="Arial"/>
              </a:rPr>
              <a:t>Алексей Воропаев</a:t>
            </a:r>
            <a:endParaRPr lang="ru-RU" sz="2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283" y="3419422"/>
            <a:ext cx="6431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" sz="2400" dirty="0"/>
              <a:t>Знакомимся</a:t>
            </a:r>
            <a:r>
              <a:rPr lang="ru" sz="2400" dirty="0" smtClean="0"/>
              <a:t>. </a:t>
            </a:r>
            <a:r>
              <a:rPr lang="ru" sz="2400" dirty="0"/>
              <a:t>Базовый матан.</a:t>
            </a:r>
            <a:endParaRPr lang="ru-RU" sz="24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0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План лекций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10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290086" y="11651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Персептрон и алгоритм обратного распространения ошибки</a:t>
            </a:r>
            <a:endParaRPr lang="ru-RU" sz="1200" kern="1200" dirty="0"/>
          </a:p>
        </p:txBody>
      </p:sp>
      <p:sp>
        <p:nvSpPr>
          <p:cNvPr id="18" name="Полилиния 17"/>
          <p:cNvSpPr/>
          <p:nvPr/>
        </p:nvSpPr>
        <p:spPr>
          <a:xfrm>
            <a:off x="290086" y="14875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dirty="0" err="1"/>
              <a:t>Сверточные</a:t>
            </a:r>
            <a:r>
              <a:rPr lang="ru-RU" sz="1200" dirty="0"/>
              <a:t> нейронные сети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2" y="1584402"/>
            <a:ext cx="4754878" cy="1654120"/>
          </a:xfrm>
          <a:prstGeom prst="rect">
            <a:avLst/>
          </a:prstGeom>
        </p:spPr>
      </p:pic>
      <p:sp>
        <p:nvSpPr>
          <p:cNvPr id="8" name="Полилиния 7"/>
          <p:cNvSpPr/>
          <p:nvPr/>
        </p:nvSpPr>
        <p:spPr>
          <a:xfrm>
            <a:off x="290085" y="8428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Линейные модели</a:t>
            </a:r>
            <a:endParaRPr lang="ru-RU" sz="1200" kern="1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00" y="3528933"/>
            <a:ext cx="2616433" cy="5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06"/>
          <a:stretch/>
        </p:blipFill>
        <p:spPr>
          <a:xfrm>
            <a:off x="7730531" y="769776"/>
            <a:ext cx="730142" cy="39974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План лекций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290086" y="11651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Персептрон и алгоритм обратного распространения ошибки</a:t>
            </a:r>
            <a:endParaRPr lang="ru-RU" sz="1200" kern="1200" dirty="0"/>
          </a:p>
        </p:txBody>
      </p:sp>
      <p:sp>
        <p:nvSpPr>
          <p:cNvPr id="18" name="Полилиния 17"/>
          <p:cNvSpPr/>
          <p:nvPr/>
        </p:nvSpPr>
        <p:spPr>
          <a:xfrm>
            <a:off x="290086" y="14875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Сверточные</a:t>
            </a:r>
            <a:r>
              <a:rPr lang="ru-RU" sz="1200" kern="1200" dirty="0" smtClean="0"/>
              <a:t> нейронные сети</a:t>
            </a:r>
            <a:endParaRPr lang="ru-RU" sz="1200" kern="1200" dirty="0"/>
          </a:p>
        </p:txBody>
      </p:sp>
      <p:sp>
        <p:nvSpPr>
          <p:cNvPr id="19" name="Полилиния 18"/>
          <p:cNvSpPr/>
          <p:nvPr/>
        </p:nvSpPr>
        <p:spPr>
          <a:xfrm>
            <a:off x="290086" y="180994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Нейронные сети для анализа изображений</a:t>
            </a:r>
            <a:endParaRPr lang="ru-RU" sz="1200" kern="1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8"/>
          <a:stretch/>
        </p:blipFill>
        <p:spPr>
          <a:xfrm>
            <a:off x="8460673" y="769776"/>
            <a:ext cx="659746" cy="39974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302" y="1136172"/>
            <a:ext cx="2606409" cy="3264694"/>
          </a:xfrm>
          <a:prstGeom prst="rect">
            <a:avLst/>
          </a:prstGeom>
        </p:spPr>
      </p:pic>
      <p:sp>
        <p:nvSpPr>
          <p:cNvPr id="11" name="Полилиния 10"/>
          <p:cNvSpPr/>
          <p:nvPr/>
        </p:nvSpPr>
        <p:spPr>
          <a:xfrm>
            <a:off x="290085" y="8428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Линейные модели</a:t>
            </a:r>
            <a:endParaRPr lang="ru-RU" sz="1200" kern="1200" dirty="0"/>
          </a:p>
        </p:txBody>
      </p:sp>
    </p:spTree>
    <p:extLst>
      <p:ext uri="{BB962C8B-B14F-4D97-AF65-F5344CB8AC3E}">
        <p14:creationId xmlns:p14="http://schemas.microsoft.com/office/powerpoint/2010/main" val="10613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План лекций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290086" y="11651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Персептрон и алгоритм обратного распространения ошибки</a:t>
            </a:r>
            <a:endParaRPr lang="ru-RU" sz="1200" kern="1200" dirty="0"/>
          </a:p>
        </p:txBody>
      </p:sp>
      <p:sp>
        <p:nvSpPr>
          <p:cNvPr id="18" name="Полилиния 17"/>
          <p:cNvSpPr/>
          <p:nvPr/>
        </p:nvSpPr>
        <p:spPr>
          <a:xfrm>
            <a:off x="290086" y="14875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Сверточные</a:t>
            </a:r>
            <a:r>
              <a:rPr lang="ru-RU" sz="1200" kern="1200" dirty="0" smtClean="0"/>
              <a:t> нейронные сети</a:t>
            </a:r>
            <a:endParaRPr lang="ru-RU" sz="1200" kern="1200" dirty="0"/>
          </a:p>
        </p:txBody>
      </p:sp>
      <p:sp>
        <p:nvSpPr>
          <p:cNvPr id="19" name="Полилиния 18"/>
          <p:cNvSpPr/>
          <p:nvPr/>
        </p:nvSpPr>
        <p:spPr>
          <a:xfrm>
            <a:off x="290086" y="180994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Нейронные сети для анализа изображений</a:t>
            </a:r>
            <a:endParaRPr lang="ru-RU" sz="1200" kern="1200" dirty="0"/>
          </a:p>
        </p:txBody>
      </p:sp>
      <p:sp>
        <p:nvSpPr>
          <p:cNvPr id="20" name="Полилиния 19"/>
          <p:cNvSpPr/>
          <p:nvPr/>
        </p:nvSpPr>
        <p:spPr>
          <a:xfrm>
            <a:off x="290086" y="213232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Продвинутые методы оптимизации</a:t>
            </a:r>
            <a:endParaRPr lang="ru-RU" sz="1200" kern="1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81" y="1037512"/>
            <a:ext cx="3529462" cy="3522582"/>
          </a:xfrm>
          <a:prstGeom prst="rect">
            <a:avLst/>
          </a:prstGeom>
        </p:spPr>
      </p:pic>
      <p:sp>
        <p:nvSpPr>
          <p:cNvPr id="10" name="Полилиния 9"/>
          <p:cNvSpPr/>
          <p:nvPr/>
        </p:nvSpPr>
        <p:spPr>
          <a:xfrm>
            <a:off x="290085" y="8428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Линейные модели</a:t>
            </a:r>
            <a:endParaRPr lang="ru-RU" sz="1200" kern="1200" dirty="0"/>
          </a:p>
        </p:txBody>
      </p:sp>
    </p:spTree>
    <p:extLst>
      <p:ext uri="{BB962C8B-B14F-4D97-AF65-F5344CB8AC3E}">
        <p14:creationId xmlns:p14="http://schemas.microsoft.com/office/powerpoint/2010/main" val="23645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План лекций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13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290086" y="11651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Персептрон и алгоритм обратного распространения ошибки</a:t>
            </a:r>
            <a:endParaRPr lang="ru-RU" sz="1200" kern="1200" dirty="0"/>
          </a:p>
        </p:txBody>
      </p:sp>
      <p:sp>
        <p:nvSpPr>
          <p:cNvPr id="18" name="Полилиния 17"/>
          <p:cNvSpPr/>
          <p:nvPr/>
        </p:nvSpPr>
        <p:spPr>
          <a:xfrm>
            <a:off x="290086" y="14875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Сверточные</a:t>
            </a:r>
            <a:r>
              <a:rPr lang="ru-RU" sz="1200" kern="1200" dirty="0" smtClean="0"/>
              <a:t> нейронные сети</a:t>
            </a:r>
            <a:endParaRPr lang="ru-RU" sz="1200" kern="1200" dirty="0"/>
          </a:p>
        </p:txBody>
      </p:sp>
      <p:sp>
        <p:nvSpPr>
          <p:cNvPr id="19" name="Полилиния 18"/>
          <p:cNvSpPr/>
          <p:nvPr/>
        </p:nvSpPr>
        <p:spPr>
          <a:xfrm>
            <a:off x="290086" y="180994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Нейронные сети для анализа изображений</a:t>
            </a:r>
            <a:endParaRPr lang="ru-RU" sz="1200" kern="1200" dirty="0"/>
          </a:p>
        </p:txBody>
      </p:sp>
      <p:sp>
        <p:nvSpPr>
          <p:cNvPr id="20" name="Полилиния 19"/>
          <p:cNvSpPr/>
          <p:nvPr/>
        </p:nvSpPr>
        <p:spPr>
          <a:xfrm>
            <a:off x="290086" y="213232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Продвинутые методы оптимизации</a:t>
            </a:r>
            <a:endParaRPr lang="ru-RU" sz="1200" kern="1200" dirty="0"/>
          </a:p>
        </p:txBody>
      </p:sp>
      <p:sp>
        <p:nvSpPr>
          <p:cNvPr id="21" name="Полилиния 20"/>
          <p:cNvSpPr/>
          <p:nvPr/>
        </p:nvSpPr>
        <p:spPr>
          <a:xfrm>
            <a:off x="290086" y="24547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Автоэнкодеры</a:t>
            </a:r>
            <a:r>
              <a:rPr lang="ru-RU" sz="1200" kern="1200" dirty="0" smtClean="0"/>
              <a:t>. Генерация текстур &amp; перенос стилей.</a:t>
            </a:r>
            <a:endParaRPr lang="ru-RU" sz="1200" kern="1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4954"/>
          <a:stretch/>
        </p:blipFill>
        <p:spPr>
          <a:xfrm>
            <a:off x="5031986" y="1166928"/>
            <a:ext cx="3444102" cy="1675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83619" y="837924"/>
                <a:ext cx="9408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619" y="837924"/>
                <a:ext cx="940835" cy="276999"/>
              </a:xfrm>
              <a:prstGeom prst="rect">
                <a:avLst/>
              </a:prstGeom>
              <a:blipFill>
                <a:blip r:embed="rId4"/>
                <a:stretch>
                  <a:fillRect l="-3247" t="-2174" r="-9091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0"/>
          <a:stretch/>
        </p:blipFill>
        <p:spPr>
          <a:xfrm>
            <a:off x="4463274" y="2962408"/>
            <a:ext cx="4581525" cy="2028692"/>
          </a:xfrm>
          <a:prstGeom prst="rect">
            <a:avLst/>
          </a:prstGeom>
        </p:spPr>
      </p:pic>
      <p:sp>
        <p:nvSpPr>
          <p:cNvPr id="13" name="Полилиния 12"/>
          <p:cNvSpPr/>
          <p:nvPr/>
        </p:nvSpPr>
        <p:spPr>
          <a:xfrm>
            <a:off x="290085" y="8428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Линейные модели</a:t>
            </a:r>
            <a:endParaRPr lang="ru-RU" sz="1200" kern="1200" dirty="0"/>
          </a:p>
        </p:txBody>
      </p:sp>
    </p:spTree>
    <p:extLst>
      <p:ext uri="{BB962C8B-B14F-4D97-AF65-F5344CB8AC3E}">
        <p14:creationId xmlns:p14="http://schemas.microsoft.com/office/powerpoint/2010/main" val="192435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План лекций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14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290086" y="11651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Персептрон и алгоритм обратного распространения ошибки</a:t>
            </a:r>
            <a:endParaRPr lang="ru-RU" sz="1200" kern="1200" dirty="0"/>
          </a:p>
        </p:txBody>
      </p:sp>
      <p:sp>
        <p:nvSpPr>
          <p:cNvPr id="18" name="Полилиния 17"/>
          <p:cNvSpPr/>
          <p:nvPr/>
        </p:nvSpPr>
        <p:spPr>
          <a:xfrm>
            <a:off x="290086" y="14875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Сверточные</a:t>
            </a:r>
            <a:r>
              <a:rPr lang="ru-RU" sz="1200" kern="1200" dirty="0" smtClean="0"/>
              <a:t> нейронные сети</a:t>
            </a:r>
            <a:endParaRPr lang="ru-RU" sz="1200" kern="1200" dirty="0"/>
          </a:p>
        </p:txBody>
      </p:sp>
      <p:sp>
        <p:nvSpPr>
          <p:cNvPr id="19" name="Полилиния 18"/>
          <p:cNvSpPr/>
          <p:nvPr/>
        </p:nvSpPr>
        <p:spPr>
          <a:xfrm>
            <a:off x="290086" y="180994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Нейронные сети для анализа изображений</a:t>
            </a:r>
            <a:endParaRPr lang="ru-RU" sz="1200" kern="1200" dirty="0"/>
          </a:p>
        </p:txBody>
      </p:sp>
      <p:sp>
        <p:nvSpPr>
          <p:cNvPr id="20" name="Полилиния 19"/>
          <p:cNvSpPr/>
          <p:nvPr/>
        </p:nvSpPr>
        <p:spPr>
          <a:xfrm>
            <a:off x="290086" y="213232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Продвинутые методы оптимизации</a:t>
            </a:r>
            <a:endParaRPr lang="ru-RU" sz="1200" kern="1200" dirty="0"/>
          </a:p>
        </p:txBody>
      </p:sp>
      <p:sp>
        <p:nvSpPr>
          <p:cNvPr id="21" name="Полилиния 20"/>
          <p:cNvSpPr/>
          <p:nvPr/>
        </p:nvSpPr>
        <p:spPr>
          <a:xfrm>
            <a:off x="290086" y="24547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Автоэнкодеры</a:t>
            </a:r>
            <a:r>
              <a:rPr lang="ru-RU" sz="1200" kern="1200" dirty="0" smtClean="0"/>
              <a:t>. Генерация текстур &amp; перенос стилей.</a:t>
            </a:r>
            <a:endParaRPr lang="ru-RU" sz="1200" kern="1200" dirty="0"/>
          </a:p>
        </p:txBody>
      </p:sp>
      <p:sp>
        <p:nvSpPr>
          <p:cNvPr id="22" name="Полилиния 21"/>
          <p:cNvSpPr/>
          <p:nvPr/>
        </p:nvSpPr>
        <p:spPr>
          <a:xfrm>
            <a:off x="290086" y="27770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smtClean="0"/>
              <a:t>VAE. DCGAN.</a:t>
            </a:r>
            <a:endParaRPr lang="ru-RU" sz="1200" kern="120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47"/>
          <a:stretch/>
        </p:blipFill>
        <p:spPr>
          <a:xfrm>
            <a:off x="5532120" y="2951981"/>
            <a:ext cx="2826724" cy="20891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92" y="926063"/>
            <a:ext cx="2911452" cy="1851025"/>
          </a:xfrm>
          <a:prstGeom prst="rect">
            <a:avLst/>
          </a:prstGeom>
        </p:spPr>
      </p:pic>
      <p:sp>
        <p:nvSpPr>
          <p:cNvPr id="13" name="Полилиния 12"/>
          <p:cNvSpPr/>
          <p:nvPr/>
        </p:nvSpPr>
        <p:spPr>
          <a:xfrm>
            <a:off x="290085" y="8428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Линейные модели</a:t>
            </a:r>
            <a:endParaRPr lang="ru-RU" sz="1200" kern="1200" dirty="0"/>
          </a:p>
        </p:txBody>
      </p:sp>
    </p:spTree>
    <p:extLst>
      <p:ext uri="{BB962C8B-B14F-4D97-AF65-F5344CB8AC3E}">
        <p14:creationId xmlns:p14="http://schemas.microsoft.com/office/powerpoint/2010/main" val="370739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План лекций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15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290086" y="11651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Персептрон и алгоритм обратного распространения ошибки</a:t>
            </a:r>
            <a:endParaRPr lang="ru-RU" sz="1200" kern="1200" dirty="0"/>
          </a:p>
        </p:txBody>
      </p:sp>
      <p:sp>
        <p:nvSpPr>
          <p:cNvPr id="18" name="Полилиния 17"/>
          <p:cNvSpPr/>
          <p:nvPr/>
        </p:nvSpPr>
        <p:spPr>
          <a:xfrm>
            <a:off x="290086" y="14875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Сверточные</a:t>
            </a:r>
            <a:r>
              <a:rPr lang="ru-RU" sz="1200" kern="1200" dirty="0" smtClean="0"/>
              <a:t> нейронные сети</a:t>
            </a:r>
            <a:endParaRPr lang="ru-RU" sz="1200" kern="1200" dirty="0"/>
          </a:p>
        </p:txBody>
      </p:sp>
      <p:sp>
        <p:nvSpPr>
          <p:cNvPr id="19" name="Полилиния 18"/>
          <p:cNvSpPr/>
          <p:nvPr/>
        </p:nvSpPr>
        <p:spPr>
          <a:xfrm>
            <a:off x="290086" y="180994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Нейронные сети для анализа изображений</a:t>
            </a:r>
            <a:endParaRPr lang="ru-RU" sz="1200" kern="1200" dirty="0"/>
          </a:p>
        </p:txBody>
      </p:sp>
      <p:sp>
        <p:nvSpPr>
          <p:cNvPr id="20" name="Полилиния 19"/>
          <p:cNvSpPr/>
          <p:nvPr/>
        </p:nvSpPr>
        <p:spPr>
          <a:xfrm>
            <a:off x="290086" y="213232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Продвинутые методы оптимизации</a:t>
            </a:r>
            <a:endParaRPr lang="ru-RU" sz="1200" kern="1200" dirty="0"/>
          </a:p>
        </p:txBody>
      </p:sp>
      <p:sp>
        <p:nvSpPr>
          <p:cNvPr id="21" name="Полилиния 20"/>
          <p:cNvSpPr/>
          <p:nvPr/>
        </p:nvSpPr>
        <p:spPr>
          <a:xfrm>
            <a:off x="290086" y="24547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Автоэнкодеры</a:t>
            </a:r>
            <a:r>
              <a:rPr lang="ru-RU" sz="1200" kern="1200" dirty="0" smtClean="0"/>
              <a:t>. Генерация текстур &amp; перенос стилей.</a:t>
            </a:r>
            <a:endParaRPr lang="ru-RU" sz="1200" kern="1200" dirty="0"/>
          </a:p>
        </p:txBody>
      </p:sp>
      <p:sp>
        <p:nvSpPr>
          <p:cNvPr id="22" name="Полилиния 21"/>
          <p:cNvSpPr/>
          <p:nvPr/>
        </p:nvSpPr>
        <p:spPr>
          <a:xfrm>
            <a:off x="290086" y="27770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smtClean="0"/>
              <a:t>VAE. DCGAN.</a:t>
            </a:r>
            <a:endParaRPr lang="ru-RU" sz="1200" kern="1200"/>
          </a:p>
        </p:txBody>
      </p:sp>
      <p:sp>
        <p:nvSpPr>
          <p:cNvPr id="23" name="Полилиния 22"/>
          <p:cNvSpPr/>
          <p:nvPr/>
        </p:nvSpPr>
        <p:spPr>
          <a:xfrm>
            <a:off x="290086" y="30994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smtClean="0"/>
              <a:t>Рекуррентные нейронные сети</a:t>
            </a:r>
            <a:endParaRPr lang="ru-RU" sz="1200" kern="120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952" y="1225638"/>
            <a:ext cx="4076653" cy="1873830"/>
          </a:xfrm>
          <a:prstGeom prst="rect">
            <a:avLst/>
          </a:prstGeom>
        </p:spPr>
      </p:pic>
      <p:pic>
        <p:nvPicPr>
          <p:cNvPr id="8" name="concatenative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84800" y="3628565"/>
            <a:ext cx="609600" cy="609600"/>
          </a:xfrm>
          <a:prstGeom prst="rect">
            <a:avLst/>
          </a:prstGeom>
        </p:spPr>
      </p:pic>
      <p:pic>
        <p:nvPicPr>
          <p:cNvPr id="9" name="wavenet-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16037" y="3628565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74465" y="3748699"/>
            <a:ext cx="7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vs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914318" y="4273770"/>
            <a:ext cx="152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Concatenative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6171" y="4279558"/>
            <a:ext cx="1046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WaveNet</a:t>
            </a:r>
            <a:endParaRPr lang="en-US" dirty="0" smtClean="0"/>
          </a:p>
        </p:txBody>
      </p:sp>
      <p:sp>
        <p:nvSpPr>
          <p:cNvPr id="25" name="Полилиния 24"/>
          <p:cNvSpPr/>
          <p:nvPr/>
        </p:nvSpPr>
        <p:spPr>
          <a:xfrm>
            <a:off x="290085" y="8428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Линейные модели</a:t>
            </a:r>
            <a:endParaRPr lang="ru-RU" sz="1200" kern="1200" dirty="0"/>
          </a:p>
        </p:txBody>
      </p:sp>
    </p:spTree>
    <p:extLst>
      <p:ext uri="{BB962C8B-B14F-4D97-AF65-F5344CB8AC3E}">
        <p14:creationId xmlns:p14="http://schemas.microsoft.com/office/powerpoint/2010/main" val="227958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План лекций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16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290086" y="11651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Персептрон и алгоритм обратного распространения ошибки</a:t>
            </a:r>
            <a:endParaRPr lang="ru-RU" sz="1200" kern="1200" dirty="0"/>
          </a:p>
        </p:txBody>
      </p:sp>
      <p:sp>
        <p:nvSpPr>
          <p:cNvPr id="18" name="Полилиния 17"/>
          <p:cNvSpPr/>
          <p:nvPr/>
        </p:nvSpPr>
        <p:spPr>
          <a:xfrm>
            <a:off x="290086" y="14875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Сверточные</a:t>
            </a:r>
            <a:r>
              <a:rPr lang="ru-RU" sz="1200" kern="1200" dirty="0" smtClean="0"/>
              <a:t> нейронные сети</a:t>
            </a:r>
            <a:endParaRPr lang="ru-RU" sz="1200" kern="1200" dirty="0"/>
          </a:p>
        </p:txBody>
      </p:sp>
      <p:sp>
        <p:nvSpPr>
          <p:cNvPr id="19" name="Полилиния 18"/>
          <p:cNvSpPr/>
          <p:nvPr/>
        </p:nvSpPr>
        <p:spPr>
          <a:xfrm>
            <a:off x="290086" y="180994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Нейронные сети для анализа изображений</a:t>
            </a:r>
            <a:endParaRPr lang="ru-RU" sz="1200" kern="1200" dirty="0"/>
          </a:p>
        </p:txBody>
      </p:sp>
      <p:sp>
        <p:nvSpPr>
          <p:cNvPr id="20" name="Полилиния 19"/>
          <p:cNvSpPr/>
          <p:nvPr/>
        </p:nvSpPr>
        <p:spPr>
          <a:xfrm>
            <a:off x="290086" y="213232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Продвинутые методы оптимизации</a:t>
            </a:r>
            <a:endParaRPr lang="ru-RU" sz="1200" kern="1200" dirty="0"/>
          </a:p>
        </p:txBody>
      </p:sp>
      <p:sp>
        <p:nvSpPr>
          <p:cNvPr id="21" name="Полилиния 20"/>
          <p:cNvSpPr/>
          <p:nvPr/>
        </p:nvSpPr>
        <p:spPr>
          <a:xfrm>
            <a:off x="290086" y="24547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Автоэнкодеры</a:t>
            </a:r>
            <a:r>
              <a:rPr lang="ru-RU" sz="1200" kern="1200" dirty="0" smtClean="0"/>
              <a:t>. Генерация текстур &amp; перенос стилей.</a:t>
            </a:r>
            <a:endParaRPr lang="ru-RU" sz="1200" kern="1200" dirty="0"/>
          </a:p>
        </p:txBody>
      </p:sp>
      <p:sp>
        <p:nvSpPr>
          <p:cNvPr id="22" name="Полилиния 21"/>
          <p:cNvSpPr/>
          <p:nvPr/>
        </p:nvSpPr>
        <p:spPr>
          <a:xfrm>
            <a:off x="290086" y="27770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smtClean="0"/>
              <a:t>VAE. DCGAN.</a:t>
            </a:r>
            <a:endParaRPr lang="ru-RU" sz="1200" kern="1200"/>
          </a:p>
        </p:txBody>
      </p:sp>
      <p:sp>
        <p:nvSpPr>
          <p:cNvPr id="23" name="Полилиния 22"/>
          <p:cNvSpPr/>
          <p:nvPr/>
        </p:nvSpPr>
        <p:spPr>
          <a:xfrm>
            <a:off x="290086" y="30994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smtClean="0"/>
              <a:t>Рекуррентные нейронные сети</a:t>
            </a:r>
            <a:endParaRPr lang="ru-RU" sz="1200" kern="1200"/>
          </a:p>
        </p:txBody>
      </p:sp>
      <p:sp>
        <p:nvSpPr>
          <p:cNvPr id="24" name="Полилиния 23"/>
          <p:cNvSpPr/>
          <p:nvPr/>
        </p:nvSpPr>
        <p:spPr>
          <a:xfrm>
            <a:off x="290086" y="342184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smtClean="0"/>
              <a:t>Обучение с подкреплением</a:t>
            </a:r>
            <a:endParaRPr lang="ru-RU" sz="1200" kern="1200"/>
          </a:p>
        </p:txBody>
      </p:sp>
      <p:pic>
        <p:nvPicPr>
          <p:cNvPr id="5" name="Breakout  DeepMind  WI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8037" y="1165188"/>
            <a:ext cx="4572000" cy="3429000"/>
          </a:xfrm>
          <a:prstGeom prst="rect">
            <a:avLst/>
          </a:prstGeom>
        </p:spPr>
      </p:pic>
      <p:sp>
        <p:nvSpPr>
          <p:cNvPr id="14" name="Полилиния 13"/>
          <p:cNvSpPr/>
          <p:nvPr/>
        </p:nvSpPr>
        <p:spPr>
          <a:xfrm>
            <a:off x="290085" y="8428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Линейные модели</a:t>
            </a:r>
            <a:endParaRPr lang="ru-RU" sz="1200" kern="1200" dirty="0"/>
          </a:p>
        </p:txBody>
      </p:sp>
    </p:spTree>
    <p:extLst>
      <p:ext uri="{BB962C8B-B14F-4D97-AF65-F5344CB8AC3E}">
        <p14:creationId xmlns:p14="http://schemas.microsoft.com/office/powerpoint/2010/main" val="408647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План лекций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17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290086" y="11651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Персептрон и алгоритм обратного распространения ошибки</a:t>
            </a:r>
            <a:endParaRPr lang="ru-RU" sz="1200" kern="1200" dirty="0"/>
          </a:p>
        </p:txBody>
      </p:sp>
      <p:sp>
        <p:nvSpPr>
          <p:cNvPr id="18" name="Полилиния 17"/>
          <p:cNvSpPr/>
          <p:nvPr/>
        </p:nvSpPr>
        <p:spPr>
          <a:xfrm>
            <a:off x="290086" y="14875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Сверточные</a:t>
            </a:r>
            <a:r>
              <a:rPr lang="ru-RU" sz="1200" kern="1200" dirty="0" smtClean="0"/>
              <a:t> нейронные сети</a:t>
            </a:r>
            <a:endParaRPr lang="ru-RU" sz="1200" kern="1200" dirty="0"/>
          </a:p>
        </p:txBody>
      </p:sp>
      <p:sp>
        <p:nvSpPr>
          <p:cNvPr id="19" name="Полилиния 18"/>
          <p:cNvSpPr/>
          <p:nvPr/>
        </p:nvSpPr>
        <p:spPr>
          <a:xfrm>
            <a:off x="290086" y="180994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Нейронные сети для анализа изображений</a:t>
            </a:r>
            <a:endParaRPr lang="ru-RU" sz="1200" kern="1200" dirty="0"/>
          </a:p>
        </p:txBody>
      </p:sp>
      <p:sp>
        <p:nvSpPr>
          <p:cNvPr id="20" name="Полилиния 19"/>
          <p:cNvSpPr/>
          <p:nvPr/>
        </p:nvSpPr>
        <p:spPr>
          <a:xfrm>
            <a:off x="290086" y="213232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Продвинутые методы оптимизации</a:t>
            </a:r>
            <a:endParaRPr lang="ru-RU" sz="1200" kern="1200" dirty="0"/>
          </a:p>
        </p:txBody>
      </p:sp>
      <p:sp>
        <p:nvSpPr>
          <p:cNvPr id="21" name="Полилиния 20"/>
          <p:cNvSpPr/>
          <p:nvPr/>
        </p:nvSpPr>
        <p:spPr>
          <a:xfrm>
            <a:off x="290086" y="24547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Автоэнкодеры</a:t>
            </a:r>
            <a:r>
              <a:rPr lang="ru-RU" sz="1200" kern="1200" dirty="0" smtClean="0"/>
              <a:t>. Генерация текстур &amp; перенос стилей.</a:t>
            </a:r>
            <a:endParaRPr lang="ru-RU" sz="1200" kern="1200" dirty="0"/>
          </a:p>
        </p:txBody>
      </p:sp>
      <p:sp>
        <p:nvSpPr>
          <p:cNvPr id="22" name="Полилиния 21"/>
          <p:cNvSpPr/>
          <p:nvPr/>
        </p:nvSpPr>
        <p:spPr>
          <a:xfrm>
            <a:off x="290086" y="27770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smtClean="0"/>
              <a:t>VAE. DCGAN.</a:t>
            </a:r>
            <a:endParaRPr lang="ru-RU" sz="1200" kern="1200"/>
          </a:p>
        </p:txBody>
      </p:sp>
      <p:sp>
        <p:nvSpPr>
          <p:cNvPr id="23" name="Полилиния 22"/>
          <p:cNvSpPr/>
          <p:nvPr/>
        </p:nvSpPr>
        <p:spPr>
          <a:xfrm>
            <a:off x="290086" y="30994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smtClean="0"/>
              <a:t>Рекуррентные нейронные сети</a:t>
            </a:r>
            <a:endParaRPr lang="ru-RU" sz="1200" kern="1200"/>
          </a:p>
        </p:txBody>
      </p:sp>
      <p:sp>
        <p:nvSpPr>
          <p:cNvPr id="24" name="Полилиния 23"/>
          <p:cNvSpPr/>
          <p:nvPr/>
        </p:nvSpPr>
        <p:spPr>
          <a:xfrm>
            <a:off x="290086" y="342184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smtClean="0"/>
              <a:t>Обучение с подкреплением</a:t>
            </a:r>
            <a:endParaRPr lang="ru-RU" sz="1200" kern="1200"/>
          </a:p>
        </p:txBody>
      </p:sp>
      <p:sp>
        <p:nvSpPr>
          <p:cNvPr id="25" name="Полилиния 24"/>
          <p:cNvSpPr/>
          <p:nvPr/>
        </p:nvSpPr>
        <p:spPr>
          <a:xfrm>
            <a:off x="290086" y="374422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smtClean="0"/>
              <a:t>Нейронные сети для обработки естественного языка</a:t>
            </a:r>
            <a:endParaRPr lang="ru-RU" sz="1200" kern="12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45" y="1733789"/>
            <a:ext cx="3904984" cy="1943326"/>
          </a:xfrm>
          <a:prstGeom prst="rect">
            <a:avLst/>
          </a:prstGeom>
        </p:spPr>
      </p:pic>
      <p:sp>
        <p:nvSpPr>
          <p:cNvPr id="16" name="Полилиния 15"/>
          <p:cNvSpPr/>
          <p:nvPr/>
        </p:nvSpPr>
        <p:spPr>
          <a:xfrm>
            <a:off x="290085" y="8428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Линейные модели</a:t>
            </a:r>
            <a:endParaRPr lang="ru-RU" sz="1200" kern="1200" dirty="0"/>
          </a:p>
        </p:txBody>
      </p:sp>
    </p:spTree>
    <p:extLst>
      <p:ext uri="{BB962C8B-B14F-4D97-AF65-F5344CB8AC3E}">
        <p14:creationId xmlns:p14="http://schemas.microsoft.com/office/powerpoint/2010/main" val="256075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План лекций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18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290086" y="11651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Персептрон и алгоритм обратного распространения ошибки</a:t>
            </a:r>
            <a:endParaRPr lang="ru-RU" sz="1200" kern="1200" dirty="0"/>
          </a:p>
        </p:txBody>
      </p:sp>
      <p:sp>
        <p:nvSpPr>
          <p:cNvPr id="18" name="Полилиния 17"/>
          <p:cNvSpPr/>
          <p:nvPr/>
        </p:nvSpPr>
        <p:spPr>
          <a:xfrm>
            <a:off x="290086" y="14875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Сверточные</a:t>
            </a:r>
            <a:r>
              <a:rPr lang="ru-RU" sz="1200" kern="1200" dirty="0" smtClean="0"/>
              <a:t> нейронные сети</a:t>
            </a:r>
            <a:endParaRPr lang="ru-RU" sz="1200" kern="1200" dirty="0"/>
          </a:p>
        </p:txBody>
      </p:sp>
      <p:sp>
        <p:nvSpPr>
          <p:cNvPr id="19" name="Полилиния 18"/>
          <p:cNvSpPr/>
          <p:nvPr/>
        </p:nvSpPr>
        <p:spPr>
          <a:xfrm>
            <a:off x="290086" y="180994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Нейронные сети для анализа изображений</a:t>
            </a:r>
            <a:endParaRPr lang="ru-RU" sz="1200" kern="1200" dirty="0"/>
          </a:p>
        </p:txBody>
      </p:sp>
      <p:sp>
        <p:nvSpPr>
          <p:cNvPr id="20" name="Полилиния 19"/>
          <p:cNvSpPr/>
          <p:nvPr/>
        </p:nvSpPr>
        <p:spPr>
          <a:xfrm>
            <a:off x="290086" y="213232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Продвинутые методы оптимизации</a:t>
            </a:r>
            <a:endParaRPr lang="ru-RU" sz="1200" kern="1200" dirty="0"/>
          </a:p>
        </p:txBody>
      </p:sp>
      <p:sp>
        <p:nvSpPr>
          <p:cNvPr id="21" name="Полилиния 20"/>
          <p:cNvSpPr/>
          <p:nvPr/>
        </p:nvSpPr>
        <p:spPr>
          <a:xfrm>
            <a:off x="290086" y="24547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err="1" smtClean="0"/>
              <a:t>Автоэнкодеры</a:t>
            </a:r>
            <a:r>
              <a:rPr lang="ru-RU" sz="1200" kern="1200" dirty="0" smtClean="0"/>
              <a:t>. Генерация текстур &amp; перенос стилей.</a:t>
            </a:r>
            <a:endParaRPr lang="ru-RU" sz="1200" kern="1200" dirty="0"/>
          </a:p>
        </p:txBody>
      </p:sp>
      <p:sp>
        <p:nvSpPr>
          <p:cNvPr id="22" name="Полилиния 21"/>
          <p:cNvSpPr/>
          <p:nvPr/>
        </p:nvSpPr>
        <p:spPr>
          <a:xfrm>
            <a:off x="290086" y="27770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smtClean="0"/>
              <a:t>VAE. DCGAN.</a:t>
            </a:r>
            <a:endParaRPr lang="ru-RU" sz="1200" kern="1200"/>
          </a:p>
        </p:txBody>
      </p:sp>
      <p:sp>
        <p:nvSpPr>
          <p:cNvPr id="23" name="Полилиния 22"/>
          <p:cNvSpPr/>
          <p:nvPr/>
        </p:nvSpPr>
        <p:spPr>
          <a:xfrm>
            <a:off x="290086" y="309946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smtClean="0"/>
              <a:t>Рекуррентные нейронные сети</a:t>
            </a:r>
            <a:endParaRPr lang="ru-RU" sz="1200" kern="1200"/>
          </a:p>
        </p:txBody>
      </p:sp>
      <p:sp>
        <p:nvSpPr>
          <p:cNvPr id="24" name="Полилиния 23"/>
          <p:cNvSpPr/>
          <p:nvPr/>
        </p:nvSpPr>
        <p:spPr>
          <a:xfrm>
            <a:off x="290086" y="342184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smtClean="0"/>
              <a:t>Обучение с подкреплением</a:t>
            </a:r>
            <a:endParaRPr lang="ru-RU" sz="1200" kern="1200"/>
          </a:p>
        </p:txBody>
      </p:sp>
      <p:sp>
        <p:nvSpPr>
          <p:cNvPr id="25" name="Полилиния 24"/>
          <p:cNvSpPr/>
          <p:nvPr/>
        </p:nvSpPr>
        <p:spPr>
          <a:xfrm>
            <a:off x="290086" y="374422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smtClean="0"/>
              <a:t>Нейронные сети для обработки естественного языка</a:t>
            </a:r>
            <a:endParaRPr lang="ru-RU" sz="1200" kern="1200"/>
          </a:p>
        </p:txBody>
      </p:sp>
      <p:sp>
        <p:nvSpPr>
          <p:cNvPr id="26" name="Полилиния 25"/>
          <p:cNvSpPr/>
          <p:nvPr/>
        </p:nvSpPr>
        <p:spPr>
          <a:xfrm>
            <a:off x="290086" y="4066607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 smtClean="0"/>
              <a:t>End-to-end speech recognition</a:t>
            </a:r>
            <a:endParaRPr lang="ru-RU" sz="1200" kern="1200" dirty="0"/>
          </a:p>
        </p:txBody>
      </p:sp>
      <p:sp>
        <p:nvSpPr>
          <p:cNvPr id="16" name="Полилиния 15"/>
          <p:cNvSpPr/>
          <p:nvPr/>
        </p:nvSpPr>
        <p:spPr>
          <a:xfrm>
            <a:off x="290085" y="8428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Линейные модели</a:t>
            </a:r>
            <a:endParaRPr lang="ru-RU" sz="1200" kern="1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27" y="1075750"/>
            <a:ext cx="2542982" cy="30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1943 Мак-</a:t>
            </a:r>
            <a:r>
              <a:rPr lang="ru-RU" dirty="0" err="1" smtClean="0"/>
              <a:t>Каллок</a:t>
            </a:r>
            <a:r>
              <a:rPr lang="ru-RU" dirty="0" smtClean="0"/>
              <a:t> </a:t>
            </a:r>
            <a:r>
              <a:rPr lang="en-US" dirty="0" smtClean="0"/>
              <a:t>&amp; </a:t>
            </a:r>
            <a:r>
              <a:rPr lang="ru-RU" dirty="0" err="1" smtClean="0"/>
              <a:t>Питтс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26" y="845969"/>
            <a:ext cx="2082661" cy="17116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69" y="2873914"/>
            <a:ext cx="3149973" cy="165448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303829" y="1318367"/>
            <a:ext cx="3984316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dirty="0"/>
              <a:t>«Логическое исчисление идей, относящихся к нервной активности»</a:t>
            </a: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ru-RU" sz="1350" b="1" dirty="0"/>
              <a:t>Уоррен Мак-</a:t>
            </a:r>
            <a:r>
              <a:rPr lang="ru-RU" sz="1350" b="1" dirty="0" err="1"/>
              <a:t>Каллок</a:t>
            </a:r>
            <a:endParaRPr lang="en-US" sz="1350" b="1" dirty="0"/>
          </a:p>
          <a:p>
            <a:r>
              <a:rPr lang="en-US" sz="1350" i="1" dirty="0"/>
              <a:t>(</a:t>
            </a:r>
            <a:r>
              <a:rPr lang="ru-RU" sz="1350" i="1" dirty="0" err="1"/>
              <a:t>нейропсихолог</a:t>
            </a:r>
            <a:r>
              <a:rPr lang="ru-RU" sz="1350" i="1" dirty="0"/>
              <a:t>, нейрофизиолог</a:t>
            </a:r>
            <a:r>
              <a:rPr lang="en-US" sz="1350" i="1" dirty="0"/>
              <a:t>)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b="1" dirty="0"/>
          </a:p>
          <a:p>
            <a:endParaRPr lang="en-US" sz="1350" b="1" dirty="0"/>
          </a:p>
          <a:p>
            <a:endParaRPr lang="en-US" sz="1350" b="1" dirty="0"/>
          </a:p>
          <a:p>
            <a:r>
              <a:rPr lang="ru-RU" sz="1350" b="1" dirty="0" err="1"/>
              <a:t>Уолтер</a:t>
            </a:r>
            <a:r>
              <a:rPr lang="ru-RU" sz="1350" b="1" dirty="0"/>
              <a:t> </a:t>
            </a:r>
            <a:r>
              <a:rPr lang="ru-RU" sz="1350" b="1" dirty="0" err="1"/>
              <a:t>Питтс</a:t>
            </a:r>
            <a:endParaRPr lang="en-US" sz="1350" b="1" dirty="0"/>
          </a:p>
          <a:p>
            <a:r>
              <a:rPr lang="en-US" sz="1350" i="1" dirty="0"/>
              <a:t>(</a:t>
            </a:r>
            <a:r>
              <a:rPr lang="ru-RU" sz="1350" i="1" dirty="0"/>
              <a:t>нейролингвистик, логик и математик</a:t>
            </a:r>
            <a:r>
              <a:rPr lang="en-US" sz="1350" i="1" dirty="0"/>
              <a:t>)</a:t>
            </a:r>
            <a:endParaRPr lang="ru-RU" sz="1350" i="1" dirty="0"/>
          </a:p>
        </p:txBody>
      </p:sp>
    </p:spTree>
    <p:extLst>
      <p:ext uri="{BB962C8B-B14F-4D97-AF65-F5344CB8AC3E}">
        <p14:creationId xmlns:p14="http://schemas.microsoft.com/office/powerpoint/2010/main" val="374540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Преподаватели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2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84320" y="3496785"/>
            <a:ext cx="129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554294"/>
                </a:solidFill>
                <a:latin typeface="Arial Black"/>
                <a:cs typeface="Arial Black"/>
              </a:rPr>
              <a:t>Алексей Воропаев</a:t>
            </a:r>
            <a:endParaRPr lang="ru-RU" sz="1600" dirty="0">
              <a:solidFill>
                <a:srgbClr val="554294"/>
              </a:solidFill>
              <a:latin typeface="Arial Black"/>
              <a:cs typeface="Arial Black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4" y="1737690"/>
            <a:ext cx="1126484" cy="1689726"/>
          </a:xfrm>
          <a:prstGeom prst="rect">
            <a:avLst/>
          </a:prstGeom>
        </p:spPr>
      </p:pic>
      <p:pic>
        <p:nvPicPr>
          <p:cNvPr id="8" name="Shape 92" descr="ba2fd310dcaa8781a9a652a31baf3c68.jpg"/>
          <p:cNvPicPr preferRelativeResize="0"/>
          <p:nvPr/>
        </p:nvPicPr>
        <p:blipFill rotWithShape="1">
          <a:blip r:embed="rId3">
            <a:alphaModFix/>
          </a:blip>
          <a:srcRect l="10939" r="10314"/>
          <a:stretch/>
        </p:blipFill>
        <p:spPr>
          <a:xfrm>
            <a:off x="2261081" y="1737690"/>
            <a:ext cx="1330609" cy="1689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73999" y="3496785"/>
            <a:ext cx="129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554294"/>
                </a:solidFill>
                <a:latin typeface="Arial Black"/>
                <a:cs typeface="Arial Black"/>
              </a:rPr>
              <a:t>Дмитрий Соловьев</a:t>
            </a:r>
            <a:endParaRPr lang="ru-RU" sz="1600" dirty="0">
              <a:solidFill>
                <a:srgbClr val="554294"/>
              </a:solidFill>
              <a:latin typeface="Arial Black"/>
              <a:cs typeface="Arial Black"/>
            </a:endParaRPr>
          </a:p>
        </p:txBody>
      </p:sp>
      <p:pic>
        <p:nvPicPr>
          <p:cNvPr id="11" name="Рисунок 8" descr="Изображение выглядит как человек, сидит, мужчина, внутренни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2360AA8-B20F-4385-9F84-CA7451CDA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139" y="1683759"/>
            <a:ext cx="1162512" cy="17436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87138" y="3496785"/>
            <a:ext cx="129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554294"/>
                </a:solidFill>
                <a:latin typeface="Arial Black"/>
                <a:cs typeface="Arial Black"/>
              </a:rPr>
              <a:t>Андрей </a:t>
            </a:r>
            <a:r>
              <a:rPr lang="ru-RU" sz="1600" dirty="0" err="1" smtClean="0">
                <a:solidFill>
                  <a:srgbClr val="554294"/>
                </a:solidFill>
                <a:latin typeface="Arial Black"/>
                <a:cs typeface="Arial Black"/>
              </a:rPr>
              <a:t>Мурашев</a:t>
            </a:r>
            <a:endParaRPr lang="ru-RU" sz="1600" dirty="0">
              <a:solidFill>
                <a:srgbClr val="554294"/>
              </a:solidFill>
              <a:latin typeface="Arial Black"/>
              <a:cs typeface="Arial Black"/>
            </a:endParaRPr>
          </a:p>
        </p:txBody>
      </p:sp>
      <p:pic>
        <p:nvPicPr>
          <p:cNvPr id="13" name="Рисунок 4" descr="Изображение выглядит как человек, одежда, мужчина, сте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7839BFF-97F4-46A5-B29E-5DC95B73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100" y="1683759"/>
            <a:ext cx="1159488" cy="174365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37" y="1698861"/>
            <a:ext cx="1152370" cy="17285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77728" y="3496784"/>
            <a:ext cx="129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554294"/>
                </a:solidFill>
                <a:latin typeface="Arial Black"/>
                <a:cs typeface="Arial Black"/>
              </a:rPr>
              <a:t>Денис </a:t>
            </a:r>
            <a:r>
              <a:rPr lang="ru-RU" sz="1600" dirty="0" err="1" smtClean="0">
                <a:solidFill>
                  <a:srgbClr val="554294"/>
                </a:solidFill>
                <a:latin typeface="Arial Black"/>
                <a:cs typeface="Arial Black"/>
              </a:rPr>
              <a:t>Клюкин</a:t>
            </a:r>
            <a:endParaRPr lang="ru-RU" sz="1600" dirty="0">
              <a:solidFill>
                <a:srgbClr val="554294"/>
              </a:solidFill>
              <a:latin typeface="Arial Black"/>
              <a:cs typeface="Arial Blac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29106" y="3506250"/>
            <a:ext cx="129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554294"/>
                </a:solidFill>
                <a:latin typeface="Arial Black"/>
                <a:cs typeface="Arial Black"/>
              </a:rPr>
              <a:t>Олег </a:t>
            </a:r>
            <a:r>
              <a:rPr lang="ru-RU" sz="1600" dirty="0" err="1" smtClean="0">
                <a:solidFill>
                  <a:srgbClr val="554294"/>
                </a:solidFill>
                <a:latin typeface="Arial Black"/>
                <a:cs typeface="Arial Black"/>
              </a:rPr>
              <a:t>Шляжко</a:t>
            </a:r>
            <a:endParaRPr lang="ru-RU" sz="1600" dirty="0">
              <a:solidFill>
                <a:srgbClr val="55429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847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1949 Обучение </a:t>
            </a:r>
            <a:r>
              <a:rPr lang="ru-RU" dirty="0" err="1" smtClean="0"/>
              <a:t>Хебба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362110" y="1340825"/>
            <a:ext cx="215661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/>
              <a:t>«Организация поведения»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85" y="1239508"/>
            <a:ext cx="1866900" cy="28003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362110" y="3785943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350" b="1" dirty="0"/>
              <a:t>Дональд </a:t>
            </a:r>
            <a:r>
              <a:rPr lang="ru-RU" sz="1350" b="1" dirty="0" err="1"/>
              <a:t>Олдинг</a:t>
            </a:r>
            <a:r>
              <a:rPr lang="ru-RU" sz="1350" b="1" dirty="0"/>
              <a:t> </a:t>
            </a:r>
            <a:r>
              <a:rPr lang="ru-RU" sz="1350" b="1" dirty="0" err="1"/>
              <a:t>Хебб</a:t>
            </a:r>
            <a:endParaRPr lang="en-US" sz="1350" b="1" dirty="0"/>
          </a:p>
          <a:p>
            <a:r>
              <a:rPr lang="en-US" sz="1350" i="1" dirty="0"/>
              <a:t>(</a:t>
            </a:r>
            <a:r>
              <a:rPr lang="ru-RU" sz="1350" i="1" dirty="0"/>
              <a:t>физиолог и </a:t>
            </a:r>
            <a:r>
              <a:rPr lang="ru-RU" sz="1350" i="1" dirty="0" err="1"/>
              <a:t>нейропсихолог</a:t>
            </a:r>
            <a:r>
              <a:rPr lang="en-US" sz="1350" i="1" dirty="0"/>
              <a:t>)</a:t>
            </a:r>
            <a:endParaRPr lang="ru-RU" sz="1350" i="1" dirty="0"/>
          </a:p>
        </p:txBody>
      </p:sp>
    </p:spTree>
    <p:extLst>
      <p:ext uri="{BB962C8B-B14F-4D97-AF65-F5344CB8AC3E}">
        <p14:creationId xmlns:p14="http://schemas.microsoft.com/office/powerpoint/2010/main" val="20296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957-1960</a:t>
            </a:r>
            <a:r>
              <a:rPr lang="en-US" dirty="0" smtClean="0"/>
              <a:t> </a:t>
            </a:r>
            <a:r>
              <a:rPr lang="ru-RU" dirty="0"/>
              <a:t>Персептрон </a:t>
            </a:r>
            <a:r>
              <a:rPr lang="ru-RU" dirty="0" err="1" smtClean="0"/>
              <a:t>Розенблатта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1384709"/>
            <a:ext cx="1769364" cy="19613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10" y="1384710"/>
            <a:ext cx="4247307" cy="318548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102365" y="3364192"/>
            <a:ext cx="15120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/>
              <a:t>Фрэнк </a:t>
            </a:r>
            <a:r>
              <a:rPr lang="ru-RU" sz="1350" dirty="0" err="1"/>
              <a:t>Розенблатт</a:t>
            </a:r>
            <a:endParaRPr lang="ru-RU" sz="13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609417" y="4363413"/>
            <a:ext cx="160653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/>
              <a:t>«Марк-1» (MARK 1)</a:t>
            </a:r>
          </a:p>
        </p:txBody>
      </p:sp>
    </p:spTree>
    <p:extLst>
      <p:ext uri="{BB962C8B-B14F-4D97-AF65-F5344CB8AC3E}">
        <p14:creationId xmlns:p14="http://schemas.microsoft.com/office/powerpoint/2010/main" val="188003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1958</a:t>
            </a:r>
            <a:r>
              <a:rPr lang="en-US" dirty="0" smtClean="0"/>
              <a:t> </a:t>
            </a:r>
            <a:r>
              <a:rPr lang="ru-RU" dirty="0" err="1" smtClean="0"/>
              <a:t>Хьюбел</a:t>
            </a:r>
            <a:r>
              <a:rPr lang="en-US" dirty="0" smtClean="0"/>
              <a:t> &amp; </a:t>
            </a:r>
            <a:r>
              <a:rPr lang="ru-RU" dirty="0" err="1"/>
              <a:t>Визель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99" y="3405771"/>
            <a:ext cx="2053961" cy="138300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908832" y="2852013"/>
            <a:ext cx="13090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 err="1"/>
              <a:t>Торстен</a:t>
            </a:r>
            <a:r>
              <a:rPr lang="ru-RU" sz="1350" dirty="0"/>
              <a:t> </a:t>
            </a:r>
            <a:r>
              <a:rPr lang="ru-RU" sz="1350" dirty="0" err="1"/>
              <a:t>Визель</a:t>
            </a:r>
            <a:endParaRPr lang="ru-RU" sz="135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742403" y="4578172"/>
            <a:ext cx="137819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/>
              <a:t>1981 </a:t>
            </a:r>
            <a:r>
              <a:rPr lang="ru-RU" sz="1350" dirty="0" err="1"/>
              <a:t>Nobel</a:t>
            </a:r>
            <a:r>
              <a:rPr lang="ru-RU" sz="1350" dirty="0"/>
              <a:t> </a:t>
            </a:r>
            <a:r>
              <a:rPr lang="ru-RU" sz="1350" dirty="0" err="1"/>
              <a:t>Prize</a:t>
            </a:r>
            <a:endParaRPr lang="ru-RU" sz="13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939273" y="3076567"/>
            <a:ext cx="12461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/>
              <a:t>Дэвид </a:t>
            </a:r>
            <a:r>
              <a:rPr lang="ru-RU" sz="1350" dirty="0" err="1"/>
              <a:t>Хьюбел</a:t>
            </a:r>
            <a:endParaRPr lang="ru-RU" sz="135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051" y="1147045"/>
            <a:ext cx="2652348" cy="32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4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1980</a:t>
            </a:r>
            <a:r>
              <a:rPr lang="en-US" dirty="0"/>
              <a:t> </a:t>
            </a:r>
            <a:r>
              <a:rPr lang="en-US" dirty="0" err="1"/>
              <a:t>Neocognitron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10" y="1466522"/>
            <a:ext cx="4096503" cy="30211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416" y="2643352"/>
            <a:ext cx="1143000" cy="15240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160705" y="4163962"/>
            <a:ext cx="15878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 err="1"/>
              <a:t>Kunihiko</a:t>
            </a:r>
            <a:r>
              <a:rPr lang="ru-RU" sz="1350" dirty="0"/>
              <a:t> </a:t>
            </a:r>
            <a:r>
              <a:rPr lang="ru-RU" sz="1350" dirty="0" err="1"/>
              <a:t>Fukushima</a:t>
            </a:r>
            <a:endParaRPr lang="ru-RU" sz="1350" dirty="0"/>
          </a:p>
        </p:txBody>
      </p:sp>
    </p:spTree>
    <p:extLst>
      <p:ext uri="{BB962C8B-B14F-4D97-AF65-F5344CB8AC3E}">
        <p14:creationId xmlns:p14="http://schemas.microsoft.com/office/powerpoint/2010/main" val="1834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1980</a:t>
            </a:r>
            <a:r>
              <a:rPr lang="en-US" dirty="0"/>
              <a:t> </a:t>
            </a:r>
            <a:r>
              <a:rPr lang="en-US" dirty="0" err="1"/>
              <a:t>Neocognitron</a:t>
            </a:r>
            <a:endParaRPr lang="ru-RU" dirty="0"/>
          </a:p>
        </p:txBody>
      </p:sp>
      <p:pic>
        <p:nvPicPr>
          <p:cNvPr id="4" name="Neocognitron Movie - Part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0368" y="1164106"/>
            <a:ext cx="5316176" cy="362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1982 Backpropagation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25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10" y="1425170"/>
            <a:ext cx="3690306" cy="294904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204" y="1347130"/>
            <a:ext cx="1393031" cy="23145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188977" y="3752096"/>
            <a:ext cx="10690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 err="1"/>
              <a:t>Paul</a:t>
            </a:r>
            <a:r>
              <a:rPr lang="ru-RU" sz="1350" dirty="0"/>
              <a:t> </a:t>
            </a:r>
            <a:r>
              <a:rPr lang="ru-RU" sz="1350" dirty="0" err="1"/>
              <a:t>Werbos</a:t>
            </a:r>
            <a:endParaRPr lang="ru-RU" sz="1350" dirty="0"/>
          </a:p>
        </p:txBody>
      </p:sp>
    </p:spTree>
    <p:extLst>
      <p:ext uri="{BB962C8B-B14F-4D97-AF65-F5344CB8AC3E}">
        <p14:creationId xmlns:p14="http://schemas.microsoft.com/office/powerpoint/2010/main" val="82090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1998  </a:t>
            </a:r>
            <a:r>
              <a:rPr lang="en-US" dirty="0" smtClean="0"/>
              <a:t>LeNet5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26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39" y="1453895"/>
            <a:ext cx="6199121" cy="14489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12" y="3133395"/>
            <a:ext cx="1396959" cy="142480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008045" y="4650272"/>
            <a:ext cx="11030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 err="1"/>
              <a:t>Yann</a:t>
            </a:r>
            <a:r>
              <a:rPr lang="ru-RU" sz="1350" dirty="0"/>
              <a:t> </a:t>
            </a:r>
            <a:r>
              <a:rPr lang="ru-RU" sz="1350" dirty="0" err="1"/>
              <a:t>LeCun's</a:t>
            </a:r>
            <a:endParaRPr lang="ru-RU" sz="135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59" y="3402886"/>
            <a:ext cx="2893219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CUDA &amp; GPU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1" b="11612"/>
          <a:stretch/>
        </p:blipFill>
        <p:spPr>
          <a:xfrm>
            <a:off x="1851611" y="1289381"/>
            <a:ext cx="5221195" cy="37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5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геймерам!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28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60" y="1146941"/>
            <a:ext cx="3857144" cy="261904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78372" y="4137032"/>
            <a:ext cx="8305275" cy="6517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12" b="1" kern="1200">
                <a:solidFill>
                  <a:srgbClr val="C1010D"/>
                </a:solidFill>
                <a:latin typeface="HelveticaNeueCyr" panose="02000503040000020004" pitchFamily="50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2109" dirty="0"/>
              <a:t>Продолжая играть в игры, вы двигаете ИИ </a:t>
            </a:r>
            <a:r>
              <a:rPr lang="ru-RU" sz="2109" dirty="0" smtClean="0"/>
              <a:t>!</a:t>
            </a:r>
            <a:r>
              <a:rPr lang="en-US" sz="2109" dirty="0" smtClean="0"/>
              <a:t> </a:t>
            </a:r>
            <a:r>
              <a:rPr lang="ru-RU" sz="2109" dirty="0" smtClean="0"/>
              <a:t>Спасибо </a:t>
            </a:r>
            <a:r>
              <a:rPr lang="ru-RU" sz="2109" dirty="0"/>
              <a:t>Вам!</a:t>
            </a:r>
          </a:p>
        </p:txBody>
      </p:sp>
    </p:spTree>
    <p:extLst>
      <p:ext uri="{BB962C8B-B14F-4D97-AF65-F5344CB8AC3E}">
        <p14:creationId xmlns:p14="http://schemas.microsoft.com/office/powerpoint/2010/main" val="106114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 ImageNet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29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74"/>
          <a:stretch/>
        </p:blipFill>
        <p:spPr>
          <a:xfrm>
            <a:off x="1403494" y="1880097"/>
            <a:ext cx="2423585" cy="20686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71" y="1377014"/>
            <a:ext cx="3689729" cy="307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2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Контакты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0700" y="996875"/>
            <a:ext cx="7135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HelveticaNeueCyr-Roman"/>
                <a:cs typeface="HelveticaNeueCyr-Roman"/>
              </a:rPr>
              <a:t>Блог на портале</a:t>
            </a:r>
          </a:p>
          <a:p>
            <a:r>
              <a:rPr lang="en-US" sz="2400" dirty="0" smtClean="0">
                <a:latin typeface="HelveticaNeueCyr-Roman"/>
                <a:cs typeface="HelveticaNeueCyr-Roman"/>
                <a:hlinkClick r:id="rId2"/>
              </a:rPr>
              <a:t>https</a:t>
            </a:r>
            <a:r>
              <a:rPr lang="en-US" sz="2400" dirty="0">
                <a:latin typeface="HelveticaNeueCyr-Roman"/>
                <a:cs typeface="HelveticaNeueCyr-Roman"/>
                <a:hlinkClick r:id="rId2"/>
              </a:rPr>
              <a:t>://track.mail.ru/blog/view/202</a:t>
            </a:r>
            <a:r>
              <a:rPr lang="en-US" sz="2400" dirty="0" smtClean="0">
                <a:latin typeface="HelveticaNeueCyr-Roman"/>
                <a:cs typeface="HelveticaNeueCyr-Roman"/>
                <a:hlinkClick r:id="rId2"/>
              </a:rPr>
              <a:t>/</a:t>
            </a:r>
            <a:endParaRPr lang="ru-RU" sz="2400" dirty="0" smtClean="0">
              <a:latin typeface="HelveticaNeueCyr-Roman"/>
              <a:cs typeface="HelveticaNeueCyr-Roman"/>
            </a:endParaRPr>
          </a:p>
          <a:p>
            <a:endParaRPr lang="ru-RU" sz="2400" dirty="0">
              <a:latin typeface="HelveticaNeueCyr-Roman"/>
              <a:cs typeface="HelveticaNeueCyr-Roman"/>
            </a:endParaRPr>
          </a:p>
          <a:p>
            <a:r>
              <a:rPr lang="en-US" sz="2400" dirty="0" smtClean="0">
                <a:latin typeface="HelveticaNeueCyr-Roman"/>
                <a:cs typeface="HelveticaNeueCyr-Roman"/>
              </a:rPr>
              <a:t>Slack</a:t>
            </a:r>
            <a:endParaRPr lang="en-US" sz="2400" dirty="0" smtClean="0">
              <a:latin typeface="HelveticaNeueCyr-Roman"/>
              <a:cs typeface="HelveticaNeueCyr-Roman"/>
            </a:endParaRPr>
          </a:p>
          <a:p>
            <a:r>
              <a:rPr lang="en-US" sz="2000" dirty="0">
                <a:latin typeface="HelveticaNeueCyr-Roman"/>
                <a:cs typeface="HelveticaNeueCyr-Roman"/>
                <a:hlinkClick r:id="rId3"/>
              </a:rPr>
              <a:t>https://</a:t>
            </a:r>
            <a:r>
              <a:rPr lang="en-US" sz="2000" dirty="0" smtClean="0">
                <a:latin typeface="HelveticaNeueCyr-Roman"/>
                <a:cs typeface="HelveticaNeueCyr-Roman"/>
                <a:hlinkClick r:id="rId3"/>
              </a:rPr>
              <a:t>bit.ly/2tv85BZ</a:t>
            </a:r>
            <a:r>
              <a:rPr lang="en-US" sz="2000" dirty="0" smtClean="0">
                <a:latin typeface="HelveticaNeueCyr-Roman"/>
                <a:cs typeface="HelveticaNeueCyr-Roman"/>
              </a:rPr>
              <a:t> </a:t>
            </a:r>
            <a:endParaRPr lang="ru-RU" sz="2000" dirty="0" smtClean="0">
              <a:latin typeface="HelveticaNeueCyr-Roman"/>
              <a:cs typeface="HelveticaNeueCyr-Roman"/>
            </a:endParaRPr>
          </a:p>
          <a:p>
            <a:endParaRPr lang="en-US" sz="2000" dirty="0" smtClean="0">
              <a:latin typeface="HelveticaNeueCyr-Roman"/>
              <a:cs typeface="HelveticaNeueCyr-Roman"/>
            </a:endParaRPr>
          </a:p>
          <a:p>
            <a:endParaRPr lang="ru-RU" sz="2000" dirty="0" smtClean="0">
              <a:latin typeface="HelveticaNeueCyr-Roman"/>
              <a:cs typeface="HelveticaNeueCyr-Roman"/>
            </a:endParaRPr>
          </a:p>
          <a:p>
            <a:r>
              <a:rPr lang="ru-RU" sz="2000" dirty="0" smtClean="0">
                <a:latin typeface="HelveticaNeueCyr-Roman"/>
                <a:cs typeface="HelveticaNeueCyr-Roman"/>
              </a:rPr>
              <a:t>Алексей Воропаев</a:t>
            </a:r>
          </a:p>
          <a:p>
            <a:r>
              <a:rPr lang="en-US" sz="2000" dirty="0" smtClean="0">
                <a:latin typeface="HelveticaNeueCyr-Roman"/>
                <a:cs typeface="HelveticaNeueCyr-Roman"/>
                <a:hlinkClick r:id="rId4"/>
              </a:rPr>
              <a:t>voropaev@corp.mail.ru</a:t>
            </a:r>
            <a:endParaRPr lang="en-US" sz="2000" dirty="0" smtClean="0">
              <a:latin typeface="HelveticaNeueCyr-Roman"/>
              <a:cs typeface="HelveticaNeueCyr-Roman"/>
            </a:endParaRPr>
          </a:p>
        </p:txBody>
      </p:sp>
    </p:spTree>
    <p:extLst>
      <p:ext uri="{BB962C8B-B14F-4D97-AF65-F5344CB8AC3E}">
        <p14:creationId xmlns:p14="http://schemas.microsoft.com/office/powerpoint/2010/main" val="160009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 </a:t>
            </a:r>
            <a:r>
              <a:rPr lang="en-US" dirty="0" err="1" smtClean="0"/>
              <a:t>AlexNet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30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10" y="1248179"/>
            <a:ext cx="5771429" cy="187857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815373" y="4785616"/>
            <a:ext cx="16990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 err="1"/>
              <a:t>Krizhevsky</a:t>
            </a:r>
            <a:r>
              <a:rPr lang="ru-RU" sz="1350" dirty="0"/>
              <a:t> </a:t>
            </a:r>
            <a:r>
              <a:rPr lang="ru-RU" sz="1350" dirty="0" err="1"/>
              <a:t>et</a:t>
            </a:r>
            <a:r>
              <a:rPr lang="ru-RU" sz="1350" dirty="0"/>
              <a:t> </a:t>
            </a:r>
            <a:r>
              <a:rPr lang="ru-RU" sz="1350" dirty="0" err="1"/>
              <a:t>al</a:t>
            </a:r>
            <a:r>
              <a:rPr lang="ru-RU" sz="1350" dirty="0"/>
              <a:t>. 2012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91" y="3257592"/>
            <a:ext cx="2263090" cy="18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 VGG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31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73" y="1111469"/>
            <a:ext cx="3653265" cy="40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2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Проблема глубины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32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3" r="960"/>
          <a:stretch/>
        </p:blipFill>
        <p:spPr>
          <a:xfrm>
            <a:off x="1887549" y="1228434"/>
            <a:ext cx="4585165" cy="3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2014 Google Inception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33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08951"/>
            <a:ext cx="6858000" cy="29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34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52687"/>
            <a:ext cx="6858000" cy="30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3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 image colorization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43050" y="4577868"/>
            <a:ext cx="3783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dirty="0" err="1"/>
              <a:t>Real-Time</a:t>
            </a:r>
            <a:r>
              <a:rPr lang="ru-RU" sz="1350" dirty="0"/>
              <a:t> </a:t>
            </a:r>
            <a:r>
              <a:rPr lang="ru-RU" sz="1350" dirty="0" err="1"/>
              <a:t>User-Guided</a:t>
            </a:r>
            <a:r>
              <a:rPr lang="ru-RU" sz="1350" dirty="0"/>
              <a:t> </a:t>
            </a:r>
            <a:r>
              <a:rPr lang="ru-RU" sz="1350" dirty="0" err="1"/>
              <a:t>Image</a:t>
            </a:r>
            <a:r>
              <a:rPr lang="ru-RU" sz="1350" dirty="0"/>
              <a:t> </a:t>
            </a:r>
            <a:r>
              <a:rPr lang="ru-RU" sz="1350" dirty="0" err="1"/>
              <a:t>Colorization</a:t>
            </a:r>
            <a:r>
              <a:rPr lang="ru-RU" sz="1350" dirty="0"/>
              <a:t> </a:t>
            </a:r>
            <a:r>
              <a:rPr lang="ru-RU" sz="1350" dirty="0" err="1"/>
              <a:t>with</a:t>
            </a:r>
            <a:r>
              <a:rPr lang="ru-RU" sz="1350" dirty="0"/>
              <a:t> </a:t>
            </a:r>
            <a:r>
              <a:rPr lang="ru-RU" sz="1350" dirty="0" err="1"/>
              <a:t>Learned</a:t>
            </a:r>
            <a:r>
              <a:rPr lang="ru-RU" sz="1350" dirty="0"/>
              <a:t> </a:t>
            </a:r>
            <a:r>
              <a:rPr lang="ru-RU" sz="1350" dirty="0" err="1"/>
              <a:t>Deep</a:t>
            </a:r>
            <a:r>
              <a:rPr lang="ru-RU" sz="1350" dirty="0"/>
              <a:t> </a:t>
            </a:r>
            <a:r>
              <a:rPr lang="ru-RU" sz="1350" dirty="0" err="1"/>
              <a:t>Priors</a:t>
            </a:r>
            <a:r>
              <a:rPr lang="en-US" sz="1350" dirty="0"/>
              <a:t>, 2017</a:t>
            </a:r>
            <a:endParaRPr lang="ru-RU" sz="135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11" y="1771751"/>
            <a:ext cx="6228412" cy="21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4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 image colorization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543050" y="4577868"/>
            <a:ext cx="378333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dirty="0" err="1"/>
              <a:t>Real-Time</a:t>
            </a:r>
            <a:r>
              <a:rPr lang="ru-RU" sz="1350" dirty="0"/>
              <a:t> </a:t>
            </a:r>
            <a:r>
              <a:rPr lang="ru-RU" sz="1350" dirty="0" err="1"/>
              <a:t>User-Guided</a:t>
            </a:r>
            <a:r>
              <a:rPr lang="ru-RU" sz="1350" dirty="0"/>
              <a:t> </a:t>
            </a:r>
            <a:r>
              <a:rPr lang="ru-RU" sz="1350" dirty="0" err="1"/>
              <a:t>Image</a:t>
            </a:r>
            <a:r>
              <a:rPr lang="ru-RU" sz="1350" dirty="0"/>
              <a:t> </a:t>
            </a:r>
            <a:r>
              <a:rPr lang="ru-RU" sz="1350" dirty="0" err="1"/>
              <a:t>Colorization</a:t>
            </a:r>
            <a:r>
              <a:rPr lang="ru-RU" sz="1350" dirty="0"/>
              <a:t> </a:t>
            </a:r>
            <a:r>
              <a:rPr lang="ru-RU" sz="1350" dirty="0" err="1"/>
              <a:t>with</a:t>
            </a:r>
            <a:r>
              <a:rPr lang="ru-RU" sz="1350" dirty="0"/>
              <a:t> </a:t>
            </a:r>
            <a:r>
              <a:rPr lang="ru-RU" sz="1350" dirty="0" err="1"/>
              <a:t>Learned</a:t>
            </a:r>
            <a:r>
              <a:rPr lang="ru-RU" sz="1350" dirty="0"/>
              <a:t> </a:t>
            </a:r>
            <a:r>
              <a:rPr lang="ru-RU" sz="1350" dirty="0" err="1"/>
              <a:t>Deep</a:t>
            </a:r>
            <a:r>
              <a:rPr lang="ru-RU" sz="1350" dirty="0"/>
              <a:t> </a:t>
            </a:r>
            <a:r>
              <a:rPr lang="ru-RU" sz="1350" dirty="0" err="1"/>
              <a:t>Priors</a:t>
            </a:r>
            <a:r>
              <a:rPr lang="en-US" sz="1350" dirty="0"/>
              <a:t>, 2017</a:t>
            </a:r>
            <a:endParaRPr lang="ru-RU" sz="135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20467"/>
          <a:stretch/>
        </p:blipFill>
        <p:spPr>
          <a:xfrm>
            <a:off x="1815192" y="1817574"/>
            <a:ext cx="5560152" cy="17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Dreams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37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11" y="1425352"/>
            <a:ext cx="6225736" cy="297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3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Синтез текстур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38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28" y="1314450"/>
            <a:ext cx="4219055" cy="36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Перенос стилей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39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10" y="1512085"/>
            <a:ext cx="6157913" cy="300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8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О курсе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24" y="3416931"/>
            <a:ext cx="7094483" cy="1726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4607" y="907142"/>
            <a:ext cx="7135234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HelveticaNeueCyr-Roman"/>
                <a:cs typeface="HelveticaNeueCyr-Roman"/>
              </a:rPr>
              <a:t>Объяснить базовые концепции нейронных сетей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HelveticaNeueCyr-Roman"/>
                <a:cs typeface="HelveticaNeueCyr-Roman"/>
              </a:rPr>
              <a:t>Показать применимость к различным задачам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HelveticaNeueCyr-Roman"/>
                <a:cs typeface="HelveticaNeueCyr-Roman"/>
              </a:rPr>
              <a:t>Научить приемам реализации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 smtClean="0">
                <a:latin typeface="HelveticaNeueCyr-Roman"/>
                <a:cs typeface="HelveticaNeueCyr-Roman"/>
              </a:rPr>
              <a:t>Подготовить к прохождению продвинутых курсов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000" dirty="0" smtClean="0">
              <a:latin typeface="HelveticaNeueCyr-Roman"/>
              <a:cs typeface="HelveticaNeueCyr-Roman"/>
            </a:endParaRPr>
          </a:p>
        </p:txBody>
      </p:sp>
    </p:spTree>
    <p:extLst>
      <p:ext uri="{BB962C8B-B14F-4D97-AF65-F5344CB8AC3E}">
        <p14:creationId xmlns:p14="http://schemas.microsoft.com/office/powerpoint/2010/main" val="16342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Перенос стилей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40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86" y="1261748"/>
            <a:ext cx="4886777" cy="36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5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Super Resolution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41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476821"/>
            <a:ext cx="6857999" cy="274116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85671" y="4606469"/>
            <a:ext cx="64236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50" dirty="0" err="1"/>
              <a:t>Photo-Realistic</a:t>
            </a:r>
            <a:r>
              <a:rPr lang="ru-RU" sz="1350" dirty="0"/>
              <a:t> </a:t>
            </a:r>
            <a:r>
              <a:rPr lang="ru-RU" sz="1350" dirty="0" err="1"/>
              <a:t>Single</a:t>
            </a:r>
            <a:r>
              <a:rPr lang="ru-RU" sz="1350" dirty="0"/>
              <a:t> </a:t>
            </a:r>
            <a:r>
              <a:rPr lang="ru-RU" sz="1350" dirty="0" err="1"/>
              <a:t>Image</a:t>
            </a:r>
            <a:r>
              <a:rPr lang="ru-RU" sz="1350" dirty="0"/>
              <a:t> </a:t>
            </a:r>
            <a:r>
              <a:rPr lang="ru-RU" sz="1350" dirty="0" err="1"/>
              <a:t>Super-Resolution</a:t>
            </a:r>
            <a:r>
              <a:rPr lang="ru-RU" sz="1350" dirty="0"/>
              <a:t> </a:t>
            </a:r>
            <a:r>
              <a:rPr lang="ru-RU" sz="1350" dirty="0" err="1"/>
              <a:t>Using</a:t>
            </a:r>
            <a:r>
              <a:rPr lang="ru-RU" sz="1350" dirty="0"/>
              <a:t> a </a:t>
            </a:r>
            <a:r>
              <a:rPr lang="ru-RU" sz="1350" dirty="0" err="1"/>
              <a:t>Generative</a:t>
            </a:r>
            <a:r>
              <a:rPr lang="ru-RU" sz="1350" dirty="0"/>
              <a:t> </a:t>
            </a:r>
            <a:r>
              <a:rPr lang="ru-RU" sz="1350" dirty="0" err="1"/>
              <a:t>Adversarial</a:t>
            </a:r>
            <a:endParaRPr lang="ru-RU" sz="1350" dirty="0"/>
          </a:p>
          <a:p>
            <a:r>
              <a:rPr lang="ru-RU" sz="1350" dirty="0" err="1"/>
              <a:t>Network</a:t>
            </a:r>
            <a:r>
              <a:rPr lang="en-US" sz="1350" dirty="0"/>
              <a:t>, 2016</a:t>
            </a:r>
            <a:endParaRPr lang="ru-RU" sz="1350" dirty="0"/>
          </a:p>
        </p:txBody>
      </p:sp>
    </p:spTree>
    <p:extLst>
      <p:ext uri="{BB962C8B-B14F-4D97-AF65-F5344CB8AC3E}">
        <p14:creationId xmlns:p14="http://schemas.microsoft.com/office/powerpoint/2010/main" val="11835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Resolution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42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276" y="1345882"/>
            <a:ext cx="2436019" cy="252002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602322" y="4648694"/>
            <a:ext cx="38801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 err="1"/>
              <a:t>Pixel</a:t>
            </a:r>
            <a:r>
              <a:rPr lang="ru-RU" sz="1350" dirty="0"/>
              <a:t> </a:t>
            </a:r>
            <a:r>
              <a:rPr lang="ru-RU" sz="1350" dirty="0" err="1"/>
              <a:t>Recursive</a:t>
            </a:r>
            <a:r>
              <a:rPr lang="ru-RU" sz="1350" dirty="0"/>
              <a:t> </a:t>
            </a:r>
            <a:r>
              <a:rPr lang="ru-RU" sz="1350" dirty="0" err="1"/>
              <a:t>Super</a:t>
            </a:r>
            <a:r>
              <a:rPr lang="ru-RU" sz="1350" dirty="0"/>
              <a:t> </a:t>
            </a:r>
            <a:r>
              <a:rPr lang="ru-RU" sz="1350" dirty="0" err="1"/>
              <a:t>Resolution</a:t>
            </a:r>
            <a:r>
              <a:rPr lang="en-US" sz="1350" dirty="0"/>
              <a:t>, Google Brain, 2017</a:t>
            </a:r>
            <a:endParaRPr lang="ru-RU" sz="1350" dirty="0"/>
          </a:p>
        </p:txBody>
      </p:sp>
    </p:spTree>
    <p:extLst>
      <p:ext uri="{BB962C8B-B14F-4D97-AF65-F5344CB8AC3E}">
        <p14:creationId xmlns:p14="http://schemas.microsoft.com/office/powerpoint/2010/main" val="13025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generation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43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307306" y="4470034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350" dirty="0" err="1"/>
              <a:t>Progressive</a:t>
            </a:r>
            <a:r>
              <a:rPr lang="ru-RU" sz="1350" dirty="0"/>
              <a:t> </a:t>
            </a:r>
            <a:r>
              <a:rPr lang="ru-RU" sz="1350" dirty="0" err="1"/>
              <a:t>Growing</a:t>
            </a:r>
            <a:r>
              <a:rPr lang="ru-RU" sz="1350" dirty="0"/>
              <a:t> </a:t>
            </a:r>
            <a:r>
              <a:rPr lang="ru-RU" sz="1350" dirty="0" err="1"/>
              <a:t>of</a:t>
            </a:r>
            <a:r>
              <a:rPr lang="ru-RU" sz="1350" dirty="0"/>
              <a:t> </a:t>
            </a:r>
            <a:r>
              <a:rPr lang="ru-RU" sz="1350" dirty="0" err="1"/>
              <a:t>GANs</a:t>
            </a:r>
            <a:r>
              <a:rPr lang="ru-RU" sz="1350" dirty="0"/>
              <a:t> </a:t>
            </a:r>
            <a:r>
              <a:rPr lang="ru-RU" sz="1350" dirty="0" err="1"/>
              <a:t>for</a:t>
            </a:r>
            <a:r>
              <a:rPr lang="ru-RU" sz="1350" dirty="0"/>
              <a:t> </a:t>
            </a:r>
            <a:r>
              <a:rPr lang="ru-RU" sz="1350" dirty="0" err="1"/>
              <a:t>Improved</a:t>
            </a:r>
            <a:r>
              <a:rPr lang="ru-RU" sz="1350" dirty="0"/>
              <a:t> </a:t>
            </a:r>
            <a:r>
              <a:rPr lang="ru-RU" sz="1350" dirty="0" err="1"/>
              <a:t>Quality</a:t>
            </a:r>
            <a:r>
              <a:rPr lang="ru-RU" sz="1350" dirty="0"/>
              <a:t>, </a:t>
            </a:r>
            <a:r>
              <a:rPr lang="ru-RU" sz="1350" dirty="0" err="1"/>
              <a:t>Stability</a:t>
            </a:r>
            <a:r>
              <a:rPr lang="ru-RU" sz="1350" dirty="0"/>
              <a:t>, </a:t>
            </a:r>
            <a:r>
              <a:rPr lang="ru-RU" sz="1350" dirty="0" err="1"/>
              <a:t>and</a:t>
            </a:r>
            <a:r>
              <a:rPr lang="ru-RU" sz="1350" dirty="0"/>
              <a:t> </a:t>
            </a:r>
            <a:r>
              <a:rPr lang="ru-RU" sz="1350" dirty="0" err="1"/>
              <a:t>Variation</a:t>
            </a:r>
            <a:r>
              <a:rPr lang="en-US" sz="1350" dirty="0"/>
              <a:t>, Oct 2017</a:t>
            </a:r>
            <a:endParaRPr lang="ru-RU" sz="135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73" y="1235868"/>
            <a:ext cx="5917746" cy="29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44</a:t>
            </a:fld>
            <a:endParaRPr lang="ru-RU" dirty="0"/>
          </a:p>
        </p:txBody>
      </p:sp>
      <p:pic>
        <p:nvPicPr>
          <p:cNvPr id="5" name="Picture 2" descr="https://cloclo25.datacloudmail.ru/weblink/view/Cm98/EcEu2Jn6q?etag=F929E12A8D4BE921846A694252CCB0815F8056CF&amp;key=d85d236d8f96cc5589f9d23878ca56d1930325c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27" y="1976963"/>
            <a:ext cx="3122039" cy="229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22044" y="1401619"/>
            <a:ext cx="30789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Обучаем сеть предсказывать какое слово нужно использовать в контексте окружения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2044" y="2273789"/>
            <a:ext cx="2851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В результате получаем векторное представление слова</a:t>
            </a:r>
          </a:p>
        </p:txBody>
      </p:sp>
      <p:pic>
        <p:nvPicPr>
          <p:cNvPr id="8" name="Picture 4" descr="https://cloclo20.datacloudmail.ru/weblink/view/4NUP/LTaTZsVmk?etag=883E8E375168C63B3693AA5932939527A31B2062&amp;key=d85d236d8f96cc5589f9d23878ca56d1930325c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66" y="2832227"/>
            <a:ext cx="3595735" cy="139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22044" y="4273678"/>
            <a:ext cx="30789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В результате обучения слова, используемые в одном контексте, имеет похожие представления</a:t>
            </a:r>
          </a:p>
        </p:txBody>
      </p:sp>
    </p:spTree>
    <p:extLst>
      <p:ext uri="{BB962C8B-B14F-4D97-AF65-F5344CB8AC3E}">
        <p14:creationId xmlns:p14="http://schemas.microsoft.com/office/powerpoint/2010/main" val="197049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Переводчик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45</a:t>
            </a:fld>
            <a:endParaRPr lang="ru-RU" dirty="0"/>
          </a:p>
        </p:txBody>
      </p:sp>
      <p:pic>
        <p:nvPicPr>
          <p:cNvPr id="5" name="Picture 4" descr="https://cloclo19.datacloudmail.ru/weblink/view/2nAU/QJBY8wHZF?etag=210AEBDD4DB49270439FBB635E0EAB45BE841FFB&amp;key=076475226e527674bfc547608070d2f5c60f68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78" y="1246249"/>
            <a:ext cx="4179456" cy="111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734" y="2357438"/>
            <a:ext cx="4431945" cy="256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Image2Text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46</a:t>
            </a:fld>
            <a:endParaRPr lang="ru-RU" dirty="0"/>
          </a:p>
        </p:txBody>
      </p:sp>
      <p:pic>
        <p:nvPicPr>
          <p:cNvPr id="5" name="Picture 8" descr="https://cloclo37.datacloudmail.ru/weblink/view/Ek5Y/XK6jVrw2U?etag=A0C3EECD47E0DFC7179522C23858845090FB8B72&amp;key=076475226e527674bfc547608070d2f5c60f68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244" y="1985305"/>
            <a:ext cx="2882263" cy="18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cloclo4.datacloudmail.ru/weblink/view/MquY/YGp2WjNvY?etag=136987ED2A63AAC99359BC454C3662D66C38BF96&amp;key=076475226e527674bfc547608070d2f5c60f68b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50" y="1268017"/>
            <a:ext cx="1743075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loclo1.datacloudmail.ru/weblink/view/KTZB/rZsw1sM7P?etag=0C43D2FEB65FB825940D2760E6883064EF26CE95&amp;key=076475226e527674bfc547608070d2f5c60f68b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234" y="3368280"/>
            <a:ext cx="1460507" cy="168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17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Обучение с подкреплением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8503920" y="4697332"/>
            <a:ext cx="380456" cy="273844"/>
          </a:xfrm>
        </p:spPr>
        <p:txBody>
          <a:bodyPr/>
          <a:lstStyle/>
          <a:p>
            <a:fld id="{1408683E-08AF-4C3A-BE40-2D9C57A20CF5}" type="slidenum">
              <a:rPr lang="ru-RU" smtClean="0"/>
              <a:pPr/>
              <a:t>47</a:t>
            </a:fld>
            <a:endParaRPr lang="ru-RU" dirty="0"/>
          </a:p>
        </p:txBody>
      </p:sp>
      <p:pic>
        <p:nvPicPr>
          <p:cNvPr id="5" name="Picture 10" descr="https://cloclo44.datacloudmail.ru/weblink/view/6Lus/dNCDk5qLn?etag=35F351CDF717D57358CF7CCAE01D97A573060800&amp;key=d85d236d8f96cc5589f9d23878ca56d1930325c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73" y="1949790"/>
            <a:ext cx="3044509" cy="200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63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Go – 2016 (DeepMind)</a:t>
            </a:r>
            <a:endParaRPr lang="ru-RU" dirty="0"/>
          </a:p>
        </p:txBody>
      </p:sp>
      <p:pic>
        <p:nvPicPr>
          <p:cNvPr id="5" name="Picture 2" descr="https://storage.googleapis.com/deepmind-live-cms/images/WechatIMG303.width-400_NyDni3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849" y="2973994"/>
            <a:ext cx="2399718" cy="159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loclo25.datacloudmail.ru/weblink/view/33g2/YXRAh3R79?etag=66CF15F01AC5E63AAB30C1C90EEB3A74DC32F6E7&amp;key=e1701dec08a3b0b29e097225a929b5a9d4de62f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98485"/>
            <a:ext cx="3736036" cy="29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831047" y="1656448"/>
            <a:ext cx="32014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2016 </a:t>
            </a:r>
            <a:r>
              <a:rPr lang="ru-RU" sz="1350" dirty="0"/>
              <a:t>год обыгрывает легендарного </a:t>
            </a:r>
            <a:r>
              <a:rPr lang="en-US" sz="1350" dirty="0"/>
              <a:t>Lee </a:t>
            </a:r>
            <a:r>
              <a:rPr lang="en-US" sz="1350" dirty="0" err="1"/>
              <a:t>Sedol</a:t>
            </a:r>
            <a:r>
              <a:rPr lang="en-US" sz="1350" dirty="0"/>
              <a:t> </a:t>
            </a:r>
            <a:r>
              <a:rPr lang="ru-RU" sz="1350" dirty="0"/>
              <a:t>в Сеуле со счетом 4</a:t>
            </a:r>
            <a:r>
              <a:rPr lang="en-US" sz="1350" dirty="0"/>
              <a:t>:1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350" dirty="0"/>
              <a:t>Обучались на играх людей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350" dirty="0"/>
              <a:t>Затем сеть играла сама с собой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766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66" y="1264444"/>
            <a:ext cx="5400255" cy="38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Меню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5</a:t>
            </a:fld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85603" y="1364207"/>
            <a:ext cx="7135234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HelveticaNeueCyr-Roman"/>
                <a:cs typeface="HelveticaNeueCyr-Roman"/>
              </a:rPr>
              <a:t>11 лекций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HelveticaNeueCyr-Roman"/>
                <a:cs typeface="HelveticaNeueCyr-Roman"/>
              </a:rPr>
              <a:t>11 домашних </a:t>
            </a:r>
            <a:r>
              <a:rPr lang="ru-RU" sz="2000" dirty="0" smtClean="0">
                <a:latin typeface="HelveticaNeueCyr-Roman"/>
                <a:cs typeface="HelveticaNeueCyr-Roman"/>
              </a:rPr>
              <a:t>заданий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HelveticaNeueCyr-Roman"/>
                <a:cs typeface="HelveticaNeueCyr-Roman"/>
              </a:rPr>
              <a:t>2 недели </a:t>
            </a:r>
            <a:r>
              <a:rPr lang="ru-RU" sz="2000" dirty="0" err="1" smtClean="0">
                <a:latin typeface="HelveticaNeueCyr-Roman"/>
                <a:cs typeface="HelveticaNeueCyr-Roman"/>
              </a:rPr>
              <a:t>дедлайн</a:t>
            </a:r>
            <a:r>
              <a:rPr lang="ru-RU" sz="2000" dirty="0" smtClean="0">
                <a:latin typeface="HelveticaNeueCyr-Roman"/>
                <a:cs typeface="HelveticaNeueCyr-Roman"/>
              </a:rPr>
              <a:t> (кроме первых двух)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HelveticaNeueCyr-Roman"/>
                <a:cs typeface="HelveticaNeueCyr-Roman"/>
              </a:rPr>
              <a:t>Потеря половины баллов после </a:t>
            </a:r>
            <a:r>
              <a:rPr lang="ru-RU" sz="2000" dirty="0" err="1" smtClean="0">
                <a:latin typeface="HelveticaNeueCyr-Roman"/>
                <a:cs typeface="HelveticaNeueCyr-Roman"/>
              </a:rPr>
              <a:t>дедлайна</a:t>
            </a:r>
            <a:r>
              <a:rPr lang="ru-RU" sz="2000" dirty="0" smtClean="0">
                <a:latin typeface="HelveticaNeueCyr-Roman"/>
                <a:cs typeface="HelveticaNeueCyr-Roman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HelveticaNeueCyr-Roman"/>
                <a:cs typeface="HelveticaNeueCyr-Roman"/>
              </a:rPr>
              <a:t>Курсовой проект с публичной защитой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HelveticaNeueCyr-Roman"/>
                <a:cs typeface="HelveticaNeueCyr-Roman"/>
              </a:rPr>
              <a:t>Контрольная в начале каждой лекции</a:t>
            </a:r>
            <a:endParaRPr lang="en-US" sz="2000" dirty="0" smtClean="0">
              <a:latin typeface="HelveticaNeueCyr-Roman"/>
              <a:cs typeface="HelveticaNeueCyr-Roman"/>
            </a:endParaRPr>
          </a:p>
        </p:txBody>
      </p:sp>
    </p:spTree>
    <p:extLst>
      <p:ext uri="{BB962C8B-B14F-4D97-AF65-F5344CB8AC3E}">
        <p14:creationId xmlns:p14="http://schemas.microsoft.com/office/powerpoint/2010/main" val="14842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Линейные модели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6" name="AutoShape 2" descr="Image result for jupy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517" y="1203400"/>
            <a:ext cx="3059771" cy="205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099691" y="2964600"/>
            <a:ext cx="23501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bit.ly/2EnUhQa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0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1062037"/>
            <a:ext cx="5689601" cy="35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5429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Баллы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554294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153EF-2EBA-DF40-987E-2ACCFBF5C99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603" y="1364209"/>
            <a:ext cx="7135234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Cyr-Roman"/>
                <a:ea typeface="+mn-ea"/>
                <a:cs typeface="HelveticaNeueCyr-Roman"/>
              </a:rPr>
              <a:t>11 баллов</a:t>
            </a:r>
            <a:r>
              <a:rPr kumimoji="0" lang="ru-RU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Cyr-Roman"/>
                <a:ea typeface="+mn-ea"/>
                <a:cs typeface="HelveticaNeueCyr-Roman"/>
              </a:rPr>
              <a:t> за ДЗ</a:t>
            </a: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baseline="0" dirty="0" smtClean="0">
                <a:solidFill>
                  <a:prstClr val="black"/>
                </a:solidFill>
                <a:latin typeface="HelveticaNeueCyr-Roman"/>
                <a:cs typeface="HelveticaNeueCyr-Roman"/>
              </a:rPr>
              <a:t>5</a:t>
            </a:r>
            <a:r>
              <a:rPr lang="ru-RU" sz="2000" dirty="0" smtClean="0">
                <a:solidFill>
                  <a:prstClr val="black"/>
                </a:solidFill>
                <a:latin typeface="HelveticaNeueCyr-Roman"/>
                <a:cs typeface="HelveticaNeueCyr-Roman"/>
              </a:rPr>
              <a:t> баллов за курсовой проект</a:t>
            </a:r>
            <a:endParaRPr lang="ru-RU" sz="2000" dirty="0">
              <a:solidFill>
                <a:prstClr val="black"/>
              </a:solidFill>
              <a:latin typeface="HelveticaNeueCyr-Roman"/>
              <a:cs typeface="HelveticaNeueCyr-Roman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ru-RU" sz="2000" dirty="0" smtClean="0">
              <a:solidFill>
                <a:prstClr val="black"/>
              </a:solidFill>
              <a:latin typeface="HelveticaNeueCyr-Roman"/>
              <a:cs typeface="HelveticaNeueCyr-Roman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 smtClean="0">
                <a:solidFill>
                  <a:prstClr val="black"/>
                </a:solidFill>
                <a:latin typeface="HelveticaNeueCyr-Roman"/>
                <a:cs typeface="HelveticaNeueCyr-Roman"/>
              </a:rPr>
              <a:t>5</a:t>
            </a:r>
            <a:r>
              <a:rPr lang="en-US" sz="2000" dirty="0" smtClean="0">
                <a:solidFill>
                  <a:prstClr val="black"/>
                </a:solidFill>
                <a:latin typeface="HelveticaNeueCyr-Roman"/>
                <a:cs typeface="HelveticaNeueCyr-Roman"/>
              </a:rPr>
              <a:t>: &gt;= 14 </a:t>
            </a:r>
            <a:r>
              <a:rPr lang="ru-RU" sz="2000" dirty="0" smtClean="0">
                <a:solidFill>
                  <a:prstClr val="black"/>
                </a:solidFill>
                <a:latin typeface="HelveticaNeueCyr-Roman"/>
                <a:cs typeface="HelveticaNeueCyr-Roman"/>
              </a:rPr>
              <a:t>баллов</a:t>
            </a: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2000" dirty="0" smtClean="0">
                <a:solidFill>
                  <a:prstClr val="black"/>
                </a:solidFill>
                <a:latin typeface="HelveticaNeueCyr-Roman"/>
                <a:cs typeface="HelveticaNeueCyr-Roman"/>
              </a:rPr>
              <a:t>4</a:t>
            </a:r>
            <a:r>
              <a:rPr lang="en-US" sz="2000" dirty="0" smtClean="0">
                <a:solidFill>
                  <a:prstClr val="black"/>
                </a:solidFill>
                <a:latin typeface="HelveticaNeueCyr-Roman"/>
                <a:cs typeface="HelveticaNeueCyr-Roman"/>
              </a:rPr>
              <a:t>: &gt;= 10 </a:t>
            </a:r>
            <a:r>
              <a:rPr lang="ru-RU" sz="2000" dirty="0" smtClean="0">
                <a:solidFill>
                  <a:prstClr val="black"/>
                </a:solidFill>
                <a:latin typeface="HelveticaNeueCyr-Roman"/>
                <a:cs typeface="HelveticaNeueCyr-Roman"/>
              </a:rPr>
              <a:t>баллов</a:t>
            </a:r>
            <a:endParaRPr lang="en-US" sz="2000" dirty="0" smtClean="0">
              <a:solidFill>
                <a:prstClr val="black"/>
              </a:solidFill>
              <a:latin typeface="HelveticaNeueCyr-Roman"/>
              <a:cs typeface="HelveticaNeueCyr-Roman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prstClr val="black"/>
                </a:solidFill>
                <a:latin typeface="HelveticaNeueCyr-Roman"/>
                <a:cs typeface="HelveticaNeueCyr-Roman"/>
              </a:rPr>
              <a:t>3: &gt;= </a:t>
            </a:r>
            <a:r>
              <a:rPr lang="ru-RU" sz="2000" dirty="0" smtClean="0">
                <a:solidFill>
                  <a:prstClr val="black"/>
                </a:solidFill>
                <a:latin typeface="HelveticaNeueCyr-Roman"/>
                <a:cs typeface="HelveticaNeueCyr-Roman"/>
              </a:rPr>
              <a:t>7 баллов</a:t>
            </a:r>
            <a:endParaRPr lang="ru-RU" sz="2000" dirty="0">
              <a:solidFill>
                <a:prstClr val="black"/>
              </a:solidFill>
              <a:latin typeface="HelveticaNeueCyr-Roman"/>
              <a:cs typeface="HelveticaNeueCyr-Roman"/>
            </a:endParaRPr>
          </a:p>
        </p:txBody>
      </p:sp>
    </p:spTree>
    <p:extLst>
      <p:ext uri="{BB962C8B-B14F-4D97-AF65-F5344CB8AC3E}">
        <p14:creationId xmlns:p14="http://schemas.microsoft.com/office/powerpoint/2010/main" val="421314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153EF-2EBA-DF40-987E-2ACCFBF5C99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153EF-2EBA-DF40-987E-2ACCFBF5C994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99" y="1062037"/>
            <a:ext cx="5689601" cy="35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План лекций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8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9" name="Полилиния 8"/>
          <p:cNvSpPr/>
          <p:nvPr/>
        </p:nvSpPr>
        <p:spPr>
          <a:xfrm>
            <a:off x="290085" y="8428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Линейные модели</a:t>
            </a:r>
            <a:endParaRPr lang="ru-RU" sz="1200" kern="1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740" y="1609601"/>
            <a:ext cx="4006594" cy="26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4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185" y="170370"/>
            <a:ext cx="637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554294"/>
                </a:solidFill>
                <a:latin typeface="Arial"/>
                <a:cs typeface="Arial"/>
              </a:rPr>
              <a:t>План лекций</a:t>
            </a:r>
            <a:endParaRPr lang="ru-RU" sz="2000" dirty="0">
              <a:solidFill>
                <a:srgbClr val="554294"/>
              </a:solidFill>
              <a:latin typeface="Arial"/>
              <a:cs typeface="Arial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6754037" y="4767263"/>
            <a:ext cx="2133600" cy="273844"/>
          </a:xfrm>
        </p:spPr>
        <p:txBody>
          <a:bodyPr/>
          <a:lstStyle/>
          <a:p>
            <a:fld id="{756153EF-2EBA-DF40-987E-2ACCFBF5C994}" type="slidenum">
              <a:rPr lang="ru-RU" smtClean="0"/>
              <a:t>9</a:t>
            </a:fld>
            <a:endParaRPr lang="ru-RU" dirty="0"/>
          </a:p>
        </p:txBody>
      </p:sp>
      <p:sp>
        <p:nvSpPr>
          <p:cNvPr id="7" name="Номер слайда 1"/>
          <p:cNvSpPr txBox="1">
            <a:spLocks/>
          </p:cNvSpPr>
          <p:nvPr/>
        </p:nvSpPr>
        <p:spPr>
          <a:xfrm>
            <a:off x="6754037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6153EF-2EBA-DF40-987E-2ACCFBF5C99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7" name="Полилиния 16"/>
          <p:cNvSpPr/>
          <p:nvPr/>
        </p:nvSpPr>
        <p:spPr>
          <a:xfrm>
            <a:off x="290086" y="116518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Персептрон и алгоритм обратного распространения ошибки</a:t>
            </a:r>
            <a:endParaRPr lang="ru-RU" sz="1200" kern="12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604" y="1730373"/>
            <a:ext cx="3619500" cy="2381250"/>
          </a:xfrm>
          <a:prstGeom prst="rect">
            <a:avLst/>
          </a:prstGeom>
        </p:spPr>
      </p:pic>
      <p:sp>
        <p:nvSpPr>
          <p:cNvPr id="8" name="Полилиния 7"/>
          <p:cNvSpPr/>
          <p:nvPr/>
        </p:nvSpPr>
        <p:spPr>
          <a:xfrm>
            <a:off x="290085" y="842808"/>
            <a:ext cx="4099033" cy="287819"/>
          </a:xfrm>
          <a:custGeom>
            <a:avLst/>
            <a:gdLst>
              <a:gd name="connsiteX0" fmla="*/ 0 w 4099033"/>
              <a:gd name="connsiteY0" fmla="*/ 47971 h 287819"/>
              <a:gd name="connsiteX1" fmla="*/ 47971 w 4099033"/>
              <a:gd name="connsiteY1" fmla="*/ 0 h 287819"/>
              <a:gd name="connsiteX2" fmla="*/ 4051062 w 4099033"/>
              <a:gd name="connsiteY2" fmla="*/ 0 h 287819"/>
              <a:gd name="connsiteX3" fmla="*/ 4099033 w 4099033"/>
              <a:gd name="connsiteY3" fmla="*/ 47971 h 287819"/>
              <a:gd name="connsiteX4" fmla="*/ 4099033 w 4099033"/>
              <a:gd name="connsiteY4" fmla="*/ 239848 h 287819"/>
              <a:gd name="connsiteX5" fmla="*/ 4051062 w 4099033"/>
              <a:gd name="connsiteY5" fmla="*/ 287819 h 287819"/>
              <a:gd name="connsiteX6" fmla="*/ 47971 w 4099033"/>
              <a:gd name="connsiteY6" fmla="*/ 287819 h 287819"/>
              <a:gd name="connsiteX7" fmla="*/ 0 w 4099033"/>
              <a:gd name="connsiteY7" fmla="*/ 239848 h 287819"/>
              <a:gd name="connsiteX8" fmla="*/ 0 w 4099033"/>
              <a:gd name="connsiteY8" fmla="*/ 47971 h 28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9033" h="287819">
                <a:moveTo>
                  <a:pt x="0" y="47971"/>
                </a:moveTo>
                <a:cubicBezTo>
                  <a:pt x="0" y="21477"/>
                  <a:pt x="21477" y="0"/>
                  <a:pt x="47971" y="0"/>
                </a:cubicBezTo>
                <a:lnTo>
                  <a:pt x="4051062" y="0"/>
                </a:lnTo>
                <a:cubicBezTo>
                  <a:pt x="4077556" y="0"/>
                  <a:pt x="4099033" y="21477"/>
                  <a:pt x="4099033" y="47971"/>
                </a:cubicBezTo>
                <a:lnTo>
                  <a:pt x="4099033" y="239848"/>
                </a:lnTo>
                <a:cubicBezTo>
                  <a:pt x="4099033" y="266342"/>
                  <a:pt x="4077556" y="287819"/>
                  <a:pt x="4051062" y="287819"/>
                </a:cubicBezTo>
                <a:lnTo>
                  <a:pt x="47971" y="287819"/>
                </a:lnTo>
                <a:cubicBezTo>
                  <a:pt x="21477" y="287819"/>
                  <a:pt x="0" y="266342"/>
                  <a:pt x="0" y="239848"/>
                </a:cubicBezTo>
                <a:lnTo>
                  <a:pt x="0" y="4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70" tIns="59770" rIns="59770" bIns="59770" numCol="1" spcCol="1270" anchor="ctr" anchorCtr="0">
            <a:noAutofit/>
          </a:bodyPr>
          <a:lstStyle/>
          <a:p>
            <a:pPr lvl="0" algn="l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1200" kern="1200" dirty="0" smtClean="0"/>
              <a:t>Линейные модели</a:t>
            </a:r>
            <a:endParaRPr lang="ru-RU" sz="1200" kern="1200" dirty="0"/>
          </a:p>
        </p:txBody>
      </p:sp>
    </p:spTree>
    <p:extLst>
      <p:ext uri="{BB962C8B-B14F-4D97-AF65-F5344CB8AC3E}">
        <p14:creationId xmlns:p14="http://schemas.microsoft.com/office/powerpoint/2010/main" val="33153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TM02892315[[fn=Легкий дым]]</Template>
  <TotalTime>1750</TotalTime>
  <Words>730</Words>
  <Application>Microsoft Office PowerPoint</Application>
  <PresentationFormat>Экран (16:9)</PresentationFormat>
  <Paragraphs>244</Paragraphs>
  <Slides>51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51</vt:i4>
      </vt:variant>
    </vt:vector>
  </HeadingPairs>
  <TitlesOfParts>
    <vt:vector size="63" baseType="lpstr">
      <vt:lpstr>Arial</vt:lpstr>
      <vt:lpstr>Arial Black</vt:lpstr>
      <vt:lpstr>Calibri</vt:lpstr>
      <vt:lpstr>Calibri Light</vt:lpstr>
      <vt:lpstr>Cambria Math</vt:lpstr>
      <vt:lpstr>Helvetica</vt:lpstr>
      <vt:lpstr>HelveticaNeueCyr</vt:lpstr>
      <vt:lpstr>HelveticaNeueCyr-Roman</vt:lpstr>
      <vt:lpstr>PF Isotext Pro</vt:lpstr>
      <vt:lpstr>Wingdings 2</vt:lpstr>
      <vt:lpstr>HDOfficeLightV0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1943 Мак-Каллок &amp; Питтс</vt:lpstr>
      <vt:lpstr>1949 Обучение Хебба</vt:lpstr>
      <vt:lpstr>1957-1960 Персептрон Розенблатта</vt:lpstr>
      <vt:lpstr>1958 Хьюбел &amp; Визель</vt:lpstr>
      <vt:lpstr>1980 Neocognitron</vt:lpstr>
      <vt:lpstr>1980 Neocognitron</vt:lpstr>
      <vt:lpstr>1982 Backpropagation</vt:lpstr>
      <vt:lpstr>1998  LeNet5</vt:lpstr>
      <vt:lpstr>CUDA &amp; GPU</vt:lpstr>
      <vt:lpstr>Спасибо геймерам!</vt:lpstr>
      <vt:lpstr>2010 ImageNet</vt:lpstr>
      <vt:lpstr>2012 AlexNet</vt:lpstr>
      <vt:lpstr>2014 VGG</vt:lpstr>
      <vt:lpstr>Проблема глубины</vt:lpstr>
      <vt:lpstr>2014 Google Inception</vt:lpstr>
      <vt:lpstr>ResNet</vt:lpstr>
      <vt:lpstr>U-Net image colorization</vt:lpstr>
      <vt:lpstr>U-Net image colorization</vt:lpstr>
      <vt:lpstr>Deep Dreams</vt:lpstr>
      <vt:lpstr>Синтез текстур</vt:lpstr>
      <vt:lpstr>Перенос стилей</vt:lpstr>
      <vt:lpstr>Перенос стилей</vt:lpstr>
      <vt:lpstr>Image Super Resolution</vt:lpstr>
      <vt:lpstr>Super Resolution</vt:lpstr>
      <vt:lpstr>Face generation</vt:lpstr>
      <vt:lpstr>Word2Vec</vt:lpstr>
      <vt:lpstr>Переводчик</vt:lpstr>
      <vt:lpstr>Image2Text</vt:lpstr>
      <vt:lpstr>Обучение с подкреплением</vt:lpstr>
      <vt:lpstr>Alpha Go – 2016 (DeepMind)</vt:lpstr>
      <vt:lpstr>Итоги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Биржаков</dc:creator>
  <cp:lastModifiedBy>voropaev</cp:lastModifiedBy>
  <cp:revision>105</cp:revision>
  <dcterms:created xsi:type="dcterms:W3CDTF">2016-07-12T08:56:22Z</dcterms:created>
  <dcterms:modified xsi:type="dcterms:W3CDTF">2019-02-21T13:56:00Z</dcterms:modified>
</cp:coreProperties>
</file>